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10287000" cx="18288000"/>
  <p:notesSz cx="6858000" cy="9144000"/>
  <p:embeddedFontLst>
    <p:embeddedFont>
      <p:font typeface="Nunito"/>
      <p:regular r:id="rId39"/>
      <p:bold r:id="rId40"/>
      <p:italic r:id="rId41"/>
      <p:boldItalic r:id="rId42"/>
    </p:embeddedFont>
    <p:embeddedFont>
      <p:font typeface="Poppins"/>
      <p:regular r:id="rId43"/>
      <p:bold r:id="rId44"/>
      <p:italic r:id="rId45"/>
      <p:boldItalic r:id="rId46"/>
    </p:embeddedFont>
    <p:embeddedFont>
      <p:font typeface="Quicksand"/>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8" roundtripDataSignature="AMtx7miamCqZEYKZUaZWVJFKWStaLSIY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787B02-CB34-47A0-8685-F82DAF84C433}">
  <a:tblStyle styleId="{66787B02-CB34-47A0-8685-F82DAF84C43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428BFF10-0522-45B4-8841-33CFBDF84627}"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44" Type="http://schemas.openxmlformats.org/officeDocument/2006/relationships/font" Target="fonts/Poppins-bold.fntdata"/><Relationship Id="rId21" Type="http://schemas.openxmlformats.org/officeDocument/2006/relationships/slide" Target="slides/slide15.xml"/><Relationship Id="rId43" Type="http://schemas.openxmlformats.org/officeDocument/2006/relationships/font" Target="fonts/Poppins-regular.fntdata"/><Relationship Id="rId24" Type="http://schemas.openxmlformats.org/officeDocument/2006/relationships/slide" Target="slides/slide18.xml"/><Relationship Id="rId46" Type="http://schemas.openxmlformats.org/officeDocument/2006/relationships/font" Target="fonts/Poppins-boldItalic.fntdata"/><Relationship Id="rId23" Type="http://schemas.openxmlformats.org/officeDocument/2006/relationships/slide" Target="slides/slide17.xml"/><Relationship Id="rId45"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Quicksan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9" name="Google Shape;209;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10" name="Google Shape;210;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3" name="Google Shape;213;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2" name="Google Shape;222;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23" name="Google Shape;223;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6" name="Google Shape;226;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4" name="Google Shape;234;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5" name="Google Shape;235;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8" name="Google Shape;238;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48" name="Google Shape;248;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49" name="Google Shape;249;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2" name="Google Shape;252;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3" name="Google Shape;263;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64" name="Google Shape;264;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7" name="Google Shape;267;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6" name="Google Shape;276;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7" name="Google Shape;277;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0" name="Google Shape;280;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1" name="Google Shape;291;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2" name="Google Shape;292;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5" name="Google Shape;295;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6" name="Google Shape;306;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07" name="Google Shape;307;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0" name="Google Shape;310;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1" name="Google Shape;321;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2" name="Google Shape;322;p2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5" name="Google Shape;325;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6" name="Google Shape;336;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37" name="Google Shape;337;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0" name="Google Shape;340;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6" name="Google Shape;9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97" name="Google Shape;97;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0" name="Google Shape;10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0" name="Google Shape;350;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51" name="Google Shape;351;p2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4" name="Google Shape;354;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009c0f24f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36009c0f24f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7" name="Google Shape;367;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8" name="Google Shape;368;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1" name="Google Shape;371;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0" name="Google Shape;380;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81" name="Google Shape;381;p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4" name="Google Shape;384;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3" name="Google Shape;393;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94" name="Google Shape;394;p2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7" name="Google Shape;397;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5" name="Google Shape;405;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06" name="Google Shape;406;p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9" name="Google Shape;409;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19" name="Google Shape;419;p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20" name="Google Shape;420;p3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3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3" name="Google Shape;423;p3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1" name="Google Shape;431;p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32" name="Google Shape;432;p3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5" name="Google Shape;435;p3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4" name="Google Shape;444;p3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45" name="Google Shape;445;p3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8" name="Google Shape;448;p3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6009c0f24f_0_10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6009c0f24f_0_105: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36009c0f24f_0_105: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9" name="Google Shape;109;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0" name="Google Shape;110;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3" name="Google Shape;113;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009c0f24f_0_11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6009c0f24f_0_116: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36009c0f24f_0_116:notes"/>
          <p:cNvSpPr txBox="1"/>
          <p:nvPr>
            <p:ph idx="12" type="sldNum"/>
          </p:nvPr>
        </p:nvSpPr>
        <p:spPr>
          <a:xfrm>
            <a:off x="5180013" y="6502400"/>
            <a:ext cx="3962400" cy="341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0" name="Google Shape;470;p4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71" name="Google Shape;471;p4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4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74" name="Google Shape;474;p4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2" name="Google Shape;482;p4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83" name="Google Shape;483;p4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4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6" name="Google Shape;486;p4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5" name="Google Shape;125;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 name="Google Shape;128;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9" name="Google Shape;139;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40" name="Google Shape;140;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3" name="Google Shape;143;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2" name="Google Shape;152;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53" name="Google Shape;153;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6" name="Google Shape;156;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6" name="Google Shape;166;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67" name="Google Shape;167;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0" name="Google Shape;170;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1" name="Google Shape;181;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82" name="Google Shape;182;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5" name="Google Shape;185;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6" name="Google Shape;196;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97" name="Google Shape;197;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0" name="Google Shape;200;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5"/>
          <p:cNvSpPr/>
          <p:nvPr>
            <p:ph idx="2" type="pic"/>
          </p:nvPr>
        </p:nvSpPr>
        <p:spPr>
          <a:xfrm>
            <a:off x="1792288" y="612775"/>
            <a:ext cx="5486400" cy="4114800"/>
          </a:xfrm>
          <a:prstGeom prst="rect">
            <a:avLst/>
          </a:prstGeom>
          <a:noFill/>
          <a:ln>
            <a:noFill/>
          </a:ln>
        </p:spPr>
      </p:sp>
      <p:sp>
        <p:nvSpPr>
          <p:cNvPr id="68" name="Google Shape;68;p5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scikit-learn.org/stable/modules/generated/sklearn.ensemble.RandomForestClassifier.html" TargetMode="External"/><Relationship Id="rId5" Type="http://schemas.openxmlformats.org/officeDocument/2006/relationships/hyperlink" Target="https://scikit-learn.org/stable/modules/generated/sklearn.ensemble.RandomForestRegressor.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3.jp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hyperlink" Target="https://pdf.sciencedirectassets.com/272574/1-s2.0-S0022000000X00384/1-s2.0-S002200009791504X/main.pdf?X-Amz-Security-Token=IQoJb3JpZ2luX2VjECAaCXVzLWVhc3QtMSJGMEQCIARFQ5PNsuQgIfZvxkjj2bzpi01Wyw6PbkxhRtmSEfpeAiAWSqToVvAW3LDLd3ja%2B%2FJUYvSVOpft2%2FGpGBSXnL%2BtASq9AwiZ%2F%2F%2F%2F%2F%2F%2F%2F%2F%2F8BEAMaDDA1OTAwMzU0Njg2NSIMjPviM4FMBStDsLewKpEDxDDYqcRwiJ%2BR1a8uLAoR12lTriexNLkTHBRLeta9CXGjiQb8ypEIj5TtpwiSDm%2FfYoDvsXwtTtK1%2FAV1vS03j1Mj5xQ%2FiJYSyBSh3e1O%2F%2FMpEsxKGeGFIGSJhio8dxIKAq7r%2BlEnOG%2F3nMnIFFmyYgC9onEoWDx4rOteH40pyXJZUMknhkpTxqBPO6egivh3wtjWZYUmnkpvLjtgV9CJHyHfP32F2OvqDye55nB9htwQ9D6HccG0aC%2Bl6agJJSCvlzE2ZMDMsnieJN%2F34sQOrC5lbGdKvnwAZhmpBoPWvEu1TJC4Hnv%2FtiKbncnoK5ONpahc1AH6NgW%2FjUfC2oszBLT09IgjPPvVqZ0iWVG0jqBjioCDdybVj4wtQPpwsrAzvkw3WsFAHLKb2KQvp%2FezDW38RPA%2BFCA1p7rQlhSRisKUvHCsSDv9l1Z3As8GAGJtjA60RQoEkHQSHa6z9MVS3023m5dw0BpYtxBU2eildg5fLqT8jpEj9iicF2waLgQMp%2FB2jatms0EbseUJlUYrvqcw6u2a9wU67AGE%2BuquwbE3vU8ghNRfXktk2PCBevob%2BheuHreyI2hMSC83gg4M7GmEhbNovxY3J5ZVOshyxvrbTSTf599hXbDJc0DnA%2FmONsVhsL1m0hjyrtRLR7foiGSJ9eciowbcrayrx3xWfgTYEedfJC0gDsHj1sCn%2F2v7%2FJpld%2BtM8stPB4z3G57Qu2eHaW%2FrPax3x7yGCRLyGRcqyznX3S2GrX0mdeO6HfUl7uLn%2B5WUarGLS82TLBuqa%2BUrh0ICsWDmdaAD67cc76DtV0JbmXuZBQVbpwabKUdJuXonjVsScK5aPq9XR2L1ra7mE1iHaQ%3D%3D&amp;X-Amz-Algorithm=AWS4-HMAC-SHA256&amp;X-Amz-Date=20200615T002924Z&amp;X-Amz-SignedHeaders=host&amp;X-Amz-Expires=300&amp;X-Amz-Credential=ASIAQ3PHCVTYYXFD2OCR%2F20200615%2Fus-east-1%2Fs3%2Faws4_request&amp;X-Amz-Signature=c2c1c99294cd7d1f304abb7dd8a9d0b015c2c27402ae28babde0aab571fadd84&amp;hash=6a8899154712e9bb3497cd383f9c4f9ddea35f9811f034888c79e6170cfbcb43&amp;host=68042c943591013ac2b2430a89b270f6af2c76d8dfd086a07176afe7c76c2c61&amp;pii=S002200009791504X&amp;tid=spdf-58d415e0-a7e9-4802-8c81-773baebed39f&amp;sid=105ddb6a4620c64e6569c7002a2cfca47020gxrqb&amp;type=client" TargetMode="External"/><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hyperlink" Target="https://scikit-learn.org/stable/modules/generated/sklearn.ensemble.AdaBoostClassifier.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p:nvPr/>
        </p:nvSpPr>
        <p:spPr>
          <a:xfrm>
            <a:off x="0" y="0"/>
            <a:ext cx="18288000" cy="10287022"/>
          </a:xfrm>
          <a:custGeom>
            <a:rect b="b" l="l" r="r" t="t"/>
            <a:pathLst>
              <a:path extrusionOk="0" h="10287022" w="18288000">
                <a:moveTo>
                  <a:pt x="0" y="0"/>
                </a:moveTo>
                <a:lnTo>
                  <a:pt x="18288000" y="0"/>
                </a:lnTo>
                <a:lnTo>
                  <a:pt x="18288000" y="10287022"/>
                </a:lnTo>
                <a:lnTo>
                  <a:pt x="0" y="102870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txBox="1"/>
          <p:nvPr/>
        </p:nvSpPr>
        <p:spPr>
          <a:xfrm>
            <a:off x="690475" y="5739325"/>
            <a:ext cx="10592402" cy="125198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lang="en-US" sz="8400">
                <a:solidFill>
                  <a:srgbClr val="FFFFFF"/>
                </a:solidFill>
                <a:latin typeface="Poppins"/>
                <a:ea typeface="Poppins"/>
                <a:cs typeface="Poppins"/>
                <a:sym typeface="Poppins"/>
              </a:rPr>
              <a:t>ENSEMBLE METHODS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4"/>
          <p:cNvSpPr/>
          <p:nvPr/>
        </p:nvSpPr>
        <p:spPr>
          <a:xfrm>
            <a:off x="0" y="7728585"/>
            <a:ext cx="18288000" cy="4315709"/>
          </a:xfrm>
          <a:custGeom>
            <a:rect b="b" l="l" r="r" t="t"/>
            <a:pathLst>
              <a:path extrusionOk="0" h="668616" w="2833290">
                <a:moveTo>
                  <a:pt x="0" y="0"/>
                </a:moveTo>
                <a:lnTo>
                  <a:pt x="2833290" y="0"/>
                </a:lnTo>
                <a:lnTo>
                  <a:pt x="2833290" y="668616"/>
                </a:lnTo>
                <a:lnTo>
                  <a:pt x="0" y="668616"/>
                </a:lnTo>
                <a:close/>
              </a:path>
            </a:pathLst>
          </a:custGeom>
          <a:blipFill rotWithShape="1">
            <a:blip r:embed="rId4">
              <a:alphaModFix/>
            </a:blip>
            <a:stretch>
              <a:fillRect b="-1716" l="0" r="0" t="-13664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4"/>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BAGGING AND PASTING</a:t>
            </a:r>
            <a:endParaRPr/>
          </a:p>
        </p:txBody>
      </p:sp>
      <p:sp>
        <p:nvSpPr>
          <p:cNvPr id="218" name="Google Shape;218;p14"/>
          <p:cNvSpPr txBox="1"/>
          <p:nvPr/>
        </p:nvSpPr>
        <p:spPr>
          <a:xfrm>
            <a:off x="1524000" y="2482215"/>
            <a:ext cx="15499563" cy="472249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So how can we make sure that we create independent classifiers?</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One way is to always </a:t>
            </a:r>
            <a:r>
              <a:rPr lang="en-US" sz="3000">
                <a:solidFill>
                  <a:srgbClr val="2DC5FA"/>
                </a:solidFill>
                <a:latin typeface="Poppins"/>
                <a:ea typeface="Poppins"/>
                <a:cs typeface="Poppins"/>
                <a:sym typeface="Poppins"/>
              </a:rPr>
              <a:t>use the same algorithm </a:t>
            </a:r>
            <a:r>
              <a:rPr lang="en-US" sz="3000">
                <a:solidFill>
                  <a:srgbClr val="1B1918"/>
                </a:solidFill>
                <a:latin typeface="Poppins"/>
                <a:ea typeface="Poppins"/>
                <a:cs typeface="Poppins"/>
                <a:sym typeface="Poppins"/>
              </a:rPr>
              <a:t>but then train it on a different random sample of the training dataset.</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Bagging - When random sample is taken with replacement</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Pasting - When random sample is taken without replacement</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p:txBody>
      </p:sp>
      <p:sp>
        <p:nvSpPr>
          <p:cNvPr id="219" name="Google Shape;219;p14"/>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sz="3200">
              <a:solidFill>
                <a:schemeClr val="dk1"/>
              </a:solidFill>
            </a:endParaRPr>
          </a:p>
          <a:p>
            <a:pPr indent="0" lvl="0" marL="0" rtl="0" algn="l">
              <a:lnSpc>
                <a:spcPct val="115000"/>
              </a:lnSpc>
              <a:spcBef>
                <a:spcPts val="1200"/>
              </a:spcBef>
              <a:spcAft>
                <a:spcPts val="0"/>
              </a:spcAft>
              <a:buSzPts val="1100"/>
              <a:buNone/>
            </a:pPr>
            <a:r>
              <a:t/>
            </a:r>
            <a:endParaRPr sz="3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3200">
                <a:solidFill>
                  <a:schemeClr val="dk1"/>
                </a:solidFill>
              </a:rPr>
              <a:t>Both are </a:t>
            </a:r>
            <a:r>
              <a:rPr b="1" lang="en-US" sz="3200">
                <a:solidFill>
                  <a:schemeClr val="dk1"/>
                </a:solidFill>
              </a:rPr>
              <a:t>ensemble methods</a:t>
            </a:r>
            <a:r>
              <a:rPr lang="en-US" sz="3200">
                <a:solidFill>
                  <a:schemeClr val="dk1"/>
                </a:solidFill>
              </a:rPr>
              <a:t> where you train multiple models (usually of the same type) on </a:t>
            </a:r>
            <a:r>
              <a:rPr b="1" lang="en-US" sz="3200">
                <a:solidFill>
                  <a:schemeClr val="dk1"/>
                </a:solidFill>
              </a:rPr>
              <a:t>different subsets of the training data</a:t>
            </a:r>
            <a:r>
              <a:rPr lang="en-US" sz="3200">
                <a:solidFill>
                  <a:schemeClr val="dk1"/>
                </a:solidFill>
              </a:rPr>
              <a:t>, and then aggregate their predictions (e.g., majority vote or averaging).</a:t>
            </a:r>
            <a:endParaRPr sz="3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sz="3200">
                <a:solidFill>
                  <a:schemeClr val="dk1"/>
                </a:solidFill>
              </a:rPr>
              <a:t>The only real difference is in </a:t>
            </a:r>
            <a:r>
              <a:rPr b="1" lang="en-US" sz="3200">
                <a:solidFill>
                  <a:schemeClr val="dk1"/>
                </a:solidFill>
              </a:rPr>
              <a:t>how the subsets are selected</a:t>
            </a:r>
            <a:r>
              <a:rPr lang="en-US" sz="3200">
                <a:solidFill>
                  <a:schemeClr val="dk1"/>
                </a:solidFill>
              </a:rPr>
              <a:t>.</a:t>
            </a:r>
            <a:endParaRPr sz="3200">
              <a:solidFill>
                <a:schemeClr val="dk1"/>
              </a:solidFill>
            </a:endParaRPr>
          </a:p>
        </p:txBody>
      </p:sp>
      <p:sp>
        <p:nvSpPr>
          <p:cNvPr id="229" name="Google Shape;229;p15"/>
          <p:cNvSpPr/>
          <p:nvPr/>
        </p:nvSpPr>
        <p:spPr>
          <a:xfrm>
            <a:off x="640125" y="4324400"/>
            <a:ext cx="13544166" cy="5441615"/>
          </a:xfrm>
          <a:custGeom>
            <a:rect b="b" l="l" r="r" t="t"/>
            <a:pathLst>
              <a:path extrusionOk="0" h="4670914" w="9059643">
                <a:moveTo>
                  <a:pt x="0" y="0"/>
                </a:moveTo>
                <a:lnTo>
                  <a:pt x="9059643" y="0"/>
                </a:lnTo>
                <a:lnTo>
                  <a:pt x="9059643" y="4670915"/>
                </a:lnTo>
                <a:lnTo>
                  <a:pt x="0" y="46709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5"/>
          <p:cNvSpPr txBox="1"/>
          <p:nvPr/>
        </p:nvSpPr>
        <p:spPr>
          <a:xfrm>
            <a:off x="1310325" y="371137"/>
            <a:ext cx="15967800" cy="8424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BAGGING AND PASTING</a:t>
            </a:r>
            <a:endParaRPr/>
          </a:p>
        </p:txBody>
      </p:sp>
      <p:sp>
        <p:nvSpPr>
          <p:cNvPr id="231" name="Google Shape;231;p15"/>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6"/>
          <p:cNvSpPr/>
          <p:nvPr/>
        </p:nvSpPr>
        <p:spPr>
          <a:xfrm>
            <a:off x="0" y="2604939"/>
            <a:ext cx="18977162" cy="7682060"/>
          </a:xfrm>
          <a:custGeom>
            <a:rect b="b" l="l" r="r" t="t"/>
            <a:pathLst>
              <a:path extrusionOk="0" h="10242748" w="25302882">
                <a:moveTo>
                  <a:pt x="0" y="0"/>
                </a:moveTo>
                <a:lnTo>
                  <a:pt x="25302882" y="0"/>
                </a:lnTo>
                <a:lnTo>
                  <a:pt x="25302882" y="10242748"/>
                </a:lnTo>
                <a:lnTo>
                  <a:pt x="0" y="10242748"/>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6"/>
          <p:cNvSpPr txBox="1"/>
          <p:nvPr/>
        </p:nvSpPr>
        <p:spPr>
          <a:xfrm>
            <a:off x="12491325" y="3989410"/>
            <a:ext cx="5256900" cy="56586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2700">
                <a:solidFill>
                  <a:schemeClr val="dk1"/>
                </a:solidFill>
              </a:rPr>
              <a:t>BAGGING</a:t>
            </a:r>
            <a:r>
              <a:rPr lang="en-US" sz="2300">
                <a:solidFill>
                  <a:schemeClr val="dk1"/>
                </a:solidFill>
              </a:rPr>
              <a:t>:</a:t>
            </a:r>
            <a:br>
              <a:rPr lang="en-US" sz="2300">
                <a:solidFill>
                  <a:schemeClr val="dk1"/>
                </a:solidFill>
              </a:rPr>
            </a:br>
            <a:r>
              <a:rPr b="1" lang="en-US" sz="2500">
                <a:solidFill>
                  <a:schemeClr val="dk1"/>
                </a:solidFill>
              </a:rPr>
              <a:t>With replacement (</a:t>
            </a:r>
            <a:r>
              <a:rPr lang="en-US" sz="1100">
                <a:solidFill>
                  <a:schemeClr val="dk1"/>
                </a:solidFill>
              </a:rPr>
              <a:t>“</a:t>
            </a:r>
            <a:r>
              <a:rPr lang="en-US" sz="2500">
                <a:solidFill>
                  <a:schemeClr val="dk1"/>
                </a:solidFill>
              </a:rPr>
              <a:t>Bootstrapping</a:t>
            </a:r>
            <a:r>
              <a:rPr lang="en-US" sz="1100">
                <a:solidFill>
                  <a:schemeClr val="dk1"/>
                </a:solidFill>
              </a:rPr>
              <a:t>”</a:t>
            </a:r>
            <a:r>
              <a:rPr b="1" lang="en-US" sz="2500">
                <a:solidFill>
                  <a:schemeClr val="dk1"/>
                </a:solidFill>
              </a:rPr>
              <a:t>)</a:t>
            </a:r>
            <a:r>
              <a:rPr lang="en-US" sz="2300">
                <a:solidFill>
                  <a:schemeClr val="dk1"/>
                </a:solidFill>
              </a:rPr>
              <a:t>: </a:t>
            </a:r>
            <a:r>
              <a:rPr lang="en-US" sz="2400">
                <a:solidFill>
                  <a:schemeClr val="dk1"/>
                </a:solidFill>
              </a:rPr>
              <a:t>Each model sees a </a:t>
            </a:r>
            <a:r>
              <a:rPr b="1" lang="en-US" sz="2400">
                <a:solidFill>
                  <a:schemeClr val="dk1"/>
                </a:solidFill>
              </a:rPr>
              <a:t>random subset</a:t>
            </a:r>
            <a:r>
              <a:rPr lang="en-US" sz="2400">
                <a:solidFill>
                  <a:schemeClr val="dk1"/>
                </a:solidFill>
              </a:rPr>
              <a:t> of the training data, and the </a:t>
            </a:r>
            <a:r>
              <a:rPr b="1" lang="en-US" sz="2400">
                <a:solidFill>
                  <a:schemeClr val="dk1"/>
                </a:solidFill>
              </a:rPr>
              <a:t>same data point can appear more than once</a:t>
            </a:r>
            <a:r>
              <a:rPr lang="en-US" sz="2400">
                <a:solidFill>
                  <a:schemeClr val="dk1"/>
                </a:solidFill>
              </a:rPr>
              <a:t>.</a:t>
            </a:r>
            <a:endParaRPr sz="2400">
              <a:solidFill>
                <a:schemeClr val="dk1"/>
              </a:solidFill>
            </a:endParaRPr>
          </a:p>
          <a:p>
            <a:pPr indent="0" lvl="0" marL="0" marR="0" rtl="0" algn="l">
              <a:lnSpc>
                <a:spcPct val="138000"/>
              </a:lnSpc>
              <a:spcBef>
                <a:spcPts val="0"/>
              </a:spcBef>
              <a:spcAft>
                <a:spcPts val="0"/>
              </a:spcAft>
              <a:buNone/>
            </a:pPr>
            <a:r>
              <a:t/>
            </a:r>
            <a:endParaRPr sz="2300">
              <a:solidFill>
                <a:schemeClr val="dk1"/>
              </a:solidFill>
            </a:endParaRPr>
          </a:p>
          <a:p>
            <a:pPr indent="0" lvl="0" marL="0" marR="0" rtl="0" algn="l">
              <a:lnSpc>
                <a:spcPct val="138000"/>
              </a:lnSpc>
              <a:spcBef>
                <a:spcPts val="0"/>
              </a:spcBef>
              <a:spcAft>
                <a:spcPts val="0"/>
              </a:spcAft>
              <a:buNone/>
            </a:pPr>
            <a:r>
              <a:rPr b="1" lang="en-US" sz="2900">
                <a:solidFill>
                  <a:schemeClr val="dk1"/>
                </a:solidFill>
              </a:rPr>
              <a:t>Pasting:</a:t>
            </a:r>
            <a:endParaRPr b="1" sz="2900">
              <a:solidFill>
                <a:schemeClr val="dk1"/>
              </a:solidFill>
            </a:endParaRPr>
          </a:p>
          <a:p>
            <a:pPr indent="0" lvl="0" marL="0" marR="0" rtl="0" algn="l">
              <a:lnSpc>
                <a:spcPct val="138000"/>
              </a:lnSpc>
              <a:spcBef>
                <a:spcPts val="0"/>
              </a:spcBef>
              <a:spcAft>
                <a:spcPts val="0"/>
              </a:spcAft>
              <a:buNone/>
            </a:pPr>
            <a:r>
              <a:rPr b="1" lang="en-US" sz="2500">
                <a:solidFill>
                  <a:schemeClr val="dk1"/>
                </a:solidFill>
              </a:rPr>
              <a:t>Without replacement: </a:t>
            </a:r>
            <a:r>
              <a:rPr lang="en-US" sz="2400">
                <a:solidFill>
                  <a:schemeClr val="dk1"/>
                </a:solidFill>
              </a:rPr>
              <a:t>Each model gets a random subset of the training data, but </a:t>
            </a:r>
            <a:r>
              <a:rPr b="1" lang="en-US" sz="2400">
                <a:solidFill>
                  <a:schemeClr val="dk1"/>
                </a:solidFill>
              </a:rPr>
              <a:t>each data point appears only once</a:t>
            </a:r>
            <a:r>
              <a:rPr lang="en-US" sz="2400">
                <a:solidFill>
                  <a:schemeClr val="dk1"/>
                </a:solidFill>
              </a:rPr>
              <a:t> across the subset.</a:t>
            </a:r>
            <a:endParaRPr b="1" sz="2400">
              <a:solidFill>
                <a:schemeClr val="dk1"/>
              </a:solidFill>
            </a:endParaRPr>
          </a:p>
        </p:txBody>
      </p:sp>
      <p:sp>
        <p:nvSpPr>
          <p:cNvPr id="243" name="Google Shape;243;p16"/>
          <p:cNvSpPr/>
          <p:nvPr/>
        </p:nvSpPr>
        <p:spPr>
          <a:xfrm>
            <a:off x="1524000" y="3950408"/>
            <a:ext cx="10523791" cy="5481161"/>
          </a:xfrm>
          <a:custGeom>
            <a:rect b="b" l="l" r="r" t="t"/>
            <a:pathLst>
              <a:path extrusionOk="0" h="7308215" w="14031722">
                <a:moveTo>
                  <a:pt x="0" y="0"/>
                </a:moveTo>
                <a:lnTo>
                  <a:pt x="14031722" y="0"/>
                </a:lnTo>
                <a:lnTo>
                  <a:pt x="14031722" y="7308215"/>
                </a:lnTo>
                <a:lnTo>
                  <a:pt x="0" y="73082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6"/>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
        <p:nvSpPr>
          <p:cNvPr id="245" name="Google Shape;245;p16"/>
          <p:cNvSpPr txBox="1"/>
          <p:nvPr/>
        </p:nvSpPr>
        <p:spPr>
          <a:xfrm>
            <a:off x="1504671" y="1095375"/>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BAGGING AND PASTING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17"/>
          <p:cNvSpPr txBox="1"/>
          <p:nvPr/>
        </p:nvSpPr>
        <p:spPr>
          <a:xfrm>
            <a:off x="1504671" y="1095375"/>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BAGGING AND PASTING</a:t>
            </a:r>
            <a:endParaRPr/>
          </a:p>
        </p:txBody>
      </p:sp>
      <p:sp>
        <p:nvSpPr>
          <p:cNvPr id="256" name="Google Shape;256;p17"/>
          <p:cNvSpPr/>
          <p:nvPr/>
        </p:nvSpPr>
        <p:spPr>
          <a:xfrm>
            <a:off x="0" y="2604939"/>
            <a:ext cx="18977162" cy="7682060"/>
          </a:xfrm>
          <a:custGeom>
            <a:rect b="b" l="l" r="r" t="t"/>
            <a:pathLst>
              <a:path extrusionOk="0" h="10242748" w="25302882">
                <a:moveTo>
                  <a:pt x="0" y="0"/>
                </a:moveTo>
                <a:lnTo>
                  <a:pt x="25302882" y="0"/>
                </a:lnTo>
                <a:lnTo>
                  <a:pt x="25302882" y="10242748"/>
                </a:lnTo>
                <a:lnTo>
                  <a:pt x="0" y="10242748"/>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17"/>
          <p:cNvSpPr txBox="1"/>
          <p:nvPr/>
        </p:nvSpPr>
        <p:spPr>
          <a:xfrm>
            <a:off x="12674475" y="4367575"/>
            <a:ext cx="5256900" cy="4102200"/>
          </a:xfrm>
          <a:prstGeom prst="rect">
            <a:avLst/>
          </a:prstGeom>
          <a:noFill/>
          <a:ln>
            <a:noFill/>
          </a:ln>
        </p:spPr>
        <p:txBody>
          <a:bodyPr anchorCtr="0" anchor="t" bIns="0" lIns="0" spcFirstLastPara="1" rIns="0" wrap="square" tIns="0">
            <a:spAutoFit/>
          </a:bodyPr>
          <a:lstStyle/>
          <a:p>
            <a:pPr indent="-387350" lvl="0" marL="457200" marR="0" rtl="0" algn="l">
              <a:lnSpc>
                <a:spcPct val="138000"/>
              </a:lnSpc>
              <a:spcBef>
                <a:spcPts val="0"/>
              </a:spcBef>
              <a:spcAft>
                <a:spcPts val="0"/>
              </a:spcAft>
              <a:buSzPts val="2500"/>
              <a:buChar char="-"/>
            </a:pPr>
            <a:r>
              <a:rPr lang="en-US" sz="2500">
                <a:solidFill>
                  <a:srgbClr val="273239"/>
                </a:solidFill>
              </a:rPr>
              <a:t>can be used for both regression and classification tasks.</a:t>
            </a:r>
            <a:endParaRPr sz="2500">
              <a:solidFill>
                <a:srgbClr val="273239"/>
              </a:solidFill>
            </a:endParaRPr>
          </a:p>
          <a:p>
            <a:pPr indent="-387350" lvl="0" marL="457200" marR="0" rtl="0" algn="l">
              <a:lnSpc>
                <a:spcPct val="138000"/>
              </a:lnSpc>
              <a:spcBef>
                <a:spcPts val="0"/>
              </a:spcBef>
              <a:spcAft>
                <a:spcPts val="0"/>
              </a:spcAft>
              <a:buClr>
                <a:srgbClr val="273239"/>
              </a:buClr>
              <a:buSzPts val="2500"/>
              <a:buFont typeface="Nunito"/>
              <a:buChar char="-"/>
            </a:pPr>
            <a:r>
              <a:rPr b="1" lang="en-US" sz="2500">
                <a:solidFill>
                  <a:srgbClr val="273239"/>
                </a:solidFill>
                <a:latin typeface="Nunito"/>
                <a:ea typeface="Nunito"/>
                <a:cs typeface="Nunito"/>
                <a:sym typeface="Nunito"/>
              </a:rPr>
              <a:t>Random forest</a:t>
            </a:r>
            <a:r>
              <a:rPr lang="en-US" sz="2500">
                <a:solidFill>
                  <a:srgbClr val="273239"/>
                </a:solidFill>
                <a:latin typeface="Nunito"/>
                <a:ea typeface="Nunito"/>
                <a:cs typeface="Nunito"/>
                <a:sym typeface="Nunito"/>
              </a:rPr>
              <a:t>.  constructs multiple decision trees on bootstrapped subsets of the data and aggregates their predictions for final output, reducing overfitting and variance.</a:t>
            </a:r>
            <a:endParaRPr sz="2500">
              <a:solidFill>
                <a:srgbClr val="273239"/>
              </a:solidFill>
            </a:endParaRPr>
          </a:p>
        </p:txBody>
      </p:sp>
      <p:sp>
        <p:nvSpPr>
          <p:cNvPr id="258" name="Google Shape;258;p17"/>
          <p:cNvSpPr/>
          <p:nvPr/>
        </p:nvSpPr>
        <p:spPr>
          <a:xfrm>
            <a:off x="1524000" y="3950408"/>
            <a:ext cx="10523791" cy="5481161"/>
          </a:xfrm>
          <a:custGeom>
            <a:rect b="b" l="l" r="r" t="t"/>
            <a:pathLst>
              <a:path extrusionOk="0" h="7308215" w="14031722">
                <a:moveTo>
                  <a:pt x="0" y="0"/>
                </a:moveTo>
                <a:lnTo>
                  <a:pt x="14031722" y="0"/>
                </a:lnTo>
                <a:lnTo>
                  <a:pt x="14031722" y="7308215"/>
                </a:lnTo>
                <a:lnTo>
                  <a:pt x="0" y="730821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7"/>
          <p:cNvSpPr txBox="1"/>
          <p:nvPr/>
        </p:nvSpPr>
        <p:spPr>
          <a:xfrm>
            <a:off x="12674482" y="8111081"/>
            <a:ext cx="5256900" cy="2154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t/>
            </a:r>
            <a:endParaRPr/>
          </a:p>
        </p:txBody>
      </p:sp>
      <p:sp>
        <p:nvSpPr>
          <p:cNvPr id="260" name="Google Shape;260;p17"/>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8"/>
          <p:cNvSpPr txBox="1"/>
          <p:nvPr/>
        </p:nvSpPr>
        <p:spPr>
          <a:xfrm>
            <a:off x="1504671" y="1095375"/>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BAGGING AND PASTING - EXAMPLE</a:t>
            </a:r>
            <a:endParaRPr/>
          </a:p>
        </p:txBody>
      </p:sp>
      <p:sp>
        <p:nvSpPr>
          <p:cNvPr id="271" name="Google Shape;271;p18"/>
          <p:cNvSpPr/>
          <p:nvPr/>
        </p:nvSpPr>
        <p:spPr>
          <a:xfrm>
            <a:off x="0" y="2835537"/>
            <a:ext cx="18977162" cy="7451463"/>
          </a:xfrm>
          <a:custGeom>
            <a:rect b="b" l="l" r="r" t="t"/>
            <a:pathLst>
              <a:path extrusionOk="0" h="9935283" w="25302882">
                <a:moveTo>
                  <a:pt x="0" y="0"/>
                </a:moveTo>
                <a:lnTo>
                  <a:pt x="25302882" y="0"/>
                </a:lnTo>
                <a:lnTo>
                  <a:pt x="25302882" y="9935283"/>
                </a:lnTo>
                <a:lnTo>
                  <a:pt x="0" y="9935283"/>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8"/>
          <p:cNvSpPr/>
          <p:nvPr/>
        </p:nvSpPr>
        <p:spPr>
          <a:xfrm>
            <a:off x="1504671" y="3429327"/>
            <a:ext cx="14489632" cy="6159855"/>
          </a:xfrm>
          <a:custGeom>
            <a:rect b="b" l="l" r="r" t="t"/>
            <a:pathLst>
              <a:path extrusionOk="0" h="7772019" w="18281875">
                <a:moveTo>
                  <a:pt x="0" y="0"/>
                </a:moveTo>
                <a:lnTo>
                  <a:pt x="18281875" y="0"/>
                </a:lnTo>
                <a:lnTo>
                  <a:pt x="18281875" y="7772019"/>
                </a:lnTo>
                <a:lnTo>
                  <a:pt x="0" y="7772019"/>
                </a:lnTo>
                <a:lnTo>
                  <a:pt x="0" y="0"/>
                </a:lnTo>
                <a:close/>
              </a:path>
            </a:pathLst>
          </a:custGeom>
          <a:blipFill rotWithShape="1">
            <a:blip r:embed="rId4">
              <a:alphaModFix/>
            </a:blip>
            <a:stretch>
              <a:fillRect b="0" l="-961" r="-96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8"/>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9"/>
          <p:cNvSpPr/>
          <p:nvPr/>
        </p:nvSpPr>
        <p:spPr>
          <a:xfrm>
            <a:off x="11418137" y="2826606"/>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b="0" l="-32080" r="-320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9"/>
          <p:cNvSpPr/>
          <p:nvPr/>
        </p:nvSpPr>
        <p:spPr>
          <a:xfrm>
            <a:off x="14501306" y="4649545"/>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b="0" l="-26972" r="-2697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9"/>
          <p:cNvSpPr/>
          <p:nvPr/>
        </p:nvSpPr>
        <p:spPr>
          <a:xfrm>
            <a:off x="11418137" y="6472483"/>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b="0" l="-14985" r="-149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9"/>
          <p:cNvSpPr txBox="1"/>
          <p:nvPr/>
        </p:nvSpPr>
        <p:spPr>
          <a:xfrm>
            <a:off x="1524000" y="1347937"/>
            <a:ext cx="9245210" cy="14786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PATCHES METHOD</a:t>
            </a:r>
            <a:endParaRPr/>
          </a:p>
        </p:txBody>
      </p:sp>
      <p:sp>
        <p:nvSpPr>
          <p:cNvPr id="287" name="Google Shape;287;p19"/>
          <p:cNvSpPr txBox="1"/>
          <p:nvPr/>
        </p:nvSpPr>
        <p:spPr>
          <a:xfrm>
            <a:off x="1524000" y="3163665"/>
            <a:ext cx="8974048" cy="10553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previous methods randomized the training data used. What else could we randomize?</a:t>
            </a:r>
            <a:endParaRPr/>
          </a:p>
        </p:txBody>
      </p:sp>
      <p:sp>
        <p:nvSpPr>
          <p:cNvPr id="288" name="Google Shape;288;p19"/>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20"/>
          <p:cNvSpPr/>
          <p:nvPr/>
        </p:nvSpPr>
        <p:spPr>
          <a:xfrm>
            <a:off x="11418137" y="2826606"/>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b="0" l="-32080" r="-320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20"/>
          <p:cNvSpPr/>
          <p:nvPr/>
        </p:nvSpPr>
        <p:spPr>
          <a:xfrm>
            <a:off x="14501306" y="4649545"/>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b="0" l="-26972" r="-2697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20"/>
          <p:cNvSpPr/>
          <p:nvPr/>
        </p:nvSpPr>
        <p:spPr>
          <a:xfrm>
            <a:off x="11418137" y="6472483"/>
            <a:ext cx="3422103" cy="2963387"/>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b="0" l="-14985" r="-149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20"/>
          <p:cNvSpPr txBox="1"/>
          <p:nvPr/>
        </p:nvSpPr>
        <p:spPr>
          <a:xfrm>
            <a:off x="1524000" y="1347937"/>
            <a:ext cx="9245210" cy="14786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PATCHES METHOD</a:t>
            </a:r>
            <a:endParaRPr/>
          </a:p>
        </p:txBody>
      </p:sp>
      <p:sp>
        <p:nvSpPr>
          <p:cNvPr id="302" name="Google Shape;302;p20"/>
          <p:cNvSpPr txBox="1"/>
          <p:nvPr/>
        </p:nvSpPr>
        <p:spPr>
          <a:xfrm>
            <a:off x="1524000" y="3163665"/>
            <a:ext cx="8974048" cy="210312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previous methods randomized the training data used. What else could we randomize?</a:t>
            </a:r>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endParaRPr/>
          </a:p>
        </p:txBody>
      </p:sp>
      <p:sp>
        <p:nvSpPr>
          <p:cNvPr id="303" name="Google Shape;303;p20"/>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21"/>
          <p:cNvSpPr/>
          <p:nvPr/>
        </p:nvSpPr>
        <p:spPr>
          <a:xfrm>
            <a:off x="13785860" y="6996967"/>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b="0" l="-32080" r="-320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21"/>
          <p:cNvSpPr/>
          <p:nvPr/>
        </p:nvSpPr>
        <p:spPr>
          <a:xfrm>
            <a:off x="13785860" y="3859718"/>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b="0" l="-26972" r="-2697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21"/>
          <p:cNvSpPr/>
          <p:nvPr/>
        </p:nvSpPr>
        <p:spPr>
          <a:xfrm>
            <a:off x="13785860" y="722268"/>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b="0" l="-15107" r="-1510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21"/>
          <p:cNvSpPr txBox="1"/>
          <p:nvPr/>
        </p:nvSpPr>
        <p:spPr>
          <a:xfrm>
            <a:off x="1524000" y="1347937"/>
            <a:ext cx="9245210" cy="14786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PATCHES METHOD</a:t>
            </a:r>
            <a:endParaRPr/>
          </a:p>
        </p:txBody>
      </p:sp>
      <p:sp>
        <p:nvSpPr>
          <p:cNvPr id="317" name="Google Shape;317;p21"/>
          <p:cNvSpPr txBox="1"/>
          <p:nvPr/>
        </p:nvSpPr>
        <p:spPr>
          <a:xfrm>
            <a:off x="1524000" y="3163665"/>
            <a:ext cx="10937664" cy="57702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previous methods randomized the training data used. What else could we randomize?</a:t>
            </a:r>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endParaRPr/>
          </a:p>
          <a:p>
            <a:pPr indent="0" lvl="0" marL="0" marR="0" rtl="0" algn="l">
              <a:lnSpc>
                <a:spcPct val="138000"/>
              </a:lnSpc>
              <a:spcBef>
                <a:spcPts val="0"/>
              </a:spcBef>
              <a:spcAft>
                <a:spcPts val="0"/>
              </a:spcAft>
              <a:buNone/>
            </a:pPr>
            <a:r>
              <a:t/>
            </a:r>
            <a:endParaRPr sz="3000">
              <a:solidFill>
                <a:srgbClr val="2DC5FA"/>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By repeating the algorithm training process randomizing both the training data subset but also the features chosen to perform the training is called the </a:t>
            </a:r>
            <a:r>
              <a:rPr lang="en-US" sz="3000">
                <a:solidFill>
                  <a:srgbClr val="A72322"/>
                </a:solidFill>
                <a:latin typeface="Poppins"/>
                <a:ea typeface="Poppins"/>
                <a:cs typeface="Poppins"/>
                <a:sym typeface="Poppins"/>
              </a:rPr>
              <a:t>Random Patches Method</a:t>
            </a:r>
            <a:endParaRPr/>
          </a:p>
          <a:p>
            <a:pPr indent="0" lvl="0" marL="0" marR="0" rtl="0" algn="l">
              <a:lnSpc>
                <a:spcPct val="138000"/>
              </a:lnSpc>
              <a:spcBef>
                <a:spcPts val="0"/>
              </a:spcBef>
              <a:spcAft>
                <a:spcPts val="0"/>
              </a:spcAft>
              <a:buNone/>
            </a:pPr>
            <a:r>
              <a:t/>
            </a:r>
            <a:endParaRPr sz="3000">
              <a:solidFill>
                <a:srgbClr val="A72322"/>
              </a:solidFill>
              <a:latin typeface="Poppins"/>
              <a:ea typeface="Poppins"/>
              <a:cs typeface="Poppins"/>
              <a:sym typeface="Poppins"/>
            </a:endParaRPr>
          </a:p>
          <a:p>
            <a:pPr indent="0" lvl="0" marL="0" marR="0" rtl="0" algn="l">
              <a:lnSpc>
                <a:spcPct val="138000"/>
              </a:lnSpc>
              <a:spcBef>
                <a:spcPts val="0"/>
              </a:spcBef>
              <a:spcAft>
                <a:spcPts val="0"/>
              </a:spcAft>
              <a:buNone/>
            </a:pPr>
            <a:r>
              <a:t/>
            </a:r>
            <a:endParaRPr sz="3000">
              <a:solidFill>
                <a:srgbClr val="A72322"/>
              </a:solidFill>
              <a:latin typeface="Poppins"/>
              <a:ea typeface="Poppins"/>
              <a:cs typeface="Poppins"/>
              <a:sym typeface="Poppins"/>
            </a:endParaRPr>
          </a:p>
        </p:txBody>
      </p:sp>
      <p:sp>
        <p:nvSpPr>
          <p:cNvPr id="318" name="Google Shape;318;p21"/>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2"/>
          <p:cNvSpPr/>
          <p:nvPr/>
        </p:nvSpPr>
        <p:spPr>
          <a:xfrm>
            <a:off x="13785860" y="6996967"/>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4">
              <a:alphaModFix/>
            </a:blip>
            <a:stretch>
              <a:fillRect b="0" l="-32080" r="-320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2"/>
          <p:cNvSpPr/>
          <p:nvPr/>
        </p:nvSpPr>
        <p:spPr>
          <a:xfrm>
            <a:off x="13785860" y="3859718"/>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5">
              <a:alphaModFix/>
            </a:blip>
            <a:stretch>
              <a:fillRect b="0" l="-26972" r="-2697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2"/>
          <p:cNvSpPr/>
          <p:nvPr/>
        </p:nvSpPr>
        <p:spPr>
          <a:xfrm>
            <a:off x="13785860" y="722268"/>
            <a:ext cx="2965241" cy="2567765"/>
          </a:xfrm>
          <a:custGeom>
            <a:rect b="b" l="l" r="r" t="t"/>
            <a:pathLst>
              <a:path extrusionOk="0" h="3708400" w="4282440">
                <a:moveTo>
                  <a:pt x="3211830" y="0"/>
                </a:moveTo>
                <a:lnTo>
                  <a:pt x="1070610" y="0"/>
                </a:lnTo>
                <a:lnTo>
                  <a:pt x="0" y="1854200"/>
                </a:lnTo>
                <a:lnTo>
                  <a:pt x="1070610" y="3708400"/>
                </a:lnTo>
                <a:lnTo>
                  <a:pt x="3211830" y="3708400"/>
                </a:lnTo>
                <a:lnTo>
                  <a:pt x="4282440" y="1854200"/>
                </a:lnTo>
                <a:close/>
              </a:path>
            </a:pathLst>
          </a:custGeom>
          <a:blipFill rotWithShape="1">
            <a:blip r:embed="rId6">
              <a:alphaModFix/>
            </a:blip>
            <a:stretch>
              <a:fillRect b="0" l="-15107" r="-1510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22"/>
          <p:cNvSpPr txBox="1"/>
          <p:nvPr/>
        </p:nvSpPr>
        <p:spPr>
          <a:xfrm>
            <a:off x="1524000" y="1347925"/>
            <a:ext cx="11978400" cy="8424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PATCHES METHOD</a:t>
            </a:r>
            <a:endParaRPr/>
          </a:p>
        </p:txBody>
      </p:sp>
      <p:sp>
        <p:nvSpPr>
          <p:cNvPr id="332" name="Google Shape;332;p22"/>
          <p:cNvSpPr txBox="1"/>
          <p:nvPr/>
        </p:nvSpPr>
        <p:spPr>
          <a:xfrm>
            <a:off x="1524000" y="2596490"/>
            <a:ext cx="10937700" cy="74715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previous methods randomized the training data used. What else could we randomize?</a:t>
            </a:r>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 </a:t>
            </a:r>
            <a:r>
              <a:rPr lang="en-US" sz="3000">
                <a:solidFill>
                  <a:srgbClr val="2DC5FA"/>
                </a:solidFill>
                <a:latin typeface="Poppins"/>
                <a:ea typeface="Poppins"/>
                <a:cs typeface="Poppins"/>
                <a:sym typeface="Poppins"/>
              </a:rPr>
              <a:t>FEATURES</a:t>
            </a:r>
            <a:endParaRPr/>
          </a:p>
          <a:p>
            <a:pPr indent="0" lvl="0" marL="0" marR="0" rtl="0" algn="l">
              <a:lnSpc>
                <a:spcPct val="138000"/>
              </a:lnSpc>
              <a:spcBef>
                <a:spcPts val="0"/>
              </a:spcBef>
              <a:spcAft>
                <a:spcPts val="0"/>
              </a:spcAft>
              <a:buNone/>
            </a:pPr>
            <a:r>
              <a:t/>
            </a:r>
            <a:endParaRPr sz="3000">
              <a:solidFill>
                <a:srgbClr val="2DC5FA"/>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By repeating the algorithm training process randomizing both the training data subset but also the features chosen to perform the training is called the </a:t>
            </a:r>
            <a:r>
              <a:rPr lang="en-US" sz="3000">
                <a:solidFill>
                  <a:srgbClr val="A72322"/>
                </a:solidFill>
                <a:latin typeface="Poppins"/>
                <a:ea typeface="Poppins"/>
                <a:cs typeface="Poppins"/>
                <a:sym typeface="Poppins"/>
              </a:rPr>
              <a:t>Random Patches Method</a:t>
            </a:r>
            <a:endParaRPr sz="3000">
              <a:solidFill>
                <a:srgbClr val="A72322"/>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A72322"/>
                </a:solidFill>
                <a:latin typeface="Poppins"/>
                <a:ea typeface="Poppins"/>
                <a:cs typeface="Poppins"/>
                <a:sym typeface="Poppins"/>
              </a:rPr>
              <a:t>Becomes more powerful when we have a very high dimensional problem (many features!). This is the case in image processing for example (each pixel is a feature)</a:t>
            </a:r>
            <a:endParaRPr/>
          </a:p>
        </p:txBody>
      </p:sp>
      <p:sp>
        <p:nvSpPr>
          <p:cNvPr id="333" name="Google Shape;333;p22"/>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23"/>
          <p:cNvSpPr txBox="1"/>
          <p:nvPr/>
        </p:nvSpPr>
        <p:spPr>
          <a:xfrm>
            <a:off x="1524000" y="1347937"/>
            <a:ext cx="9245210"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FORESTS</a:t>
            </a:r>
            <a:endParaRPr/>
          </a:p>
        </p:txBody>
      </p:sp>
      <p:sp>
        <p:nvSpPr>
          <p:cNvPr id="344" name="Google Shape;344;p23"/>
          <p:cNvSpPr txBox="1"/>
          <p:nvPr/>
        </p:nvSpPr>
        <p:spPr>
          <a:xfrm>
            <a:off x="241925" y="2370025"/>
            <a:ext cx="9501300" cy="8959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2700">
                <a:solidFill>
                  <a:srgbClr val="273239"/>
                </a:solidFill>
                <a:highlight>
                  <a:srgbClr val="FFFFFF"/>
                </a:highlight>
                <a:latin typeface="Nunito"/>
                <a:ea typeface="Nunito"/>
                <a:cs typeface="Nunito"/>
                <a:sym typeface="Nunito"/>
              </a:rPr>
              <a:t>Working of Random Forest Algorithm</a:t>
            </a:r>
            <a:endParaRPr b="1" sz="2700">
              <a:solidFill>
                <a:srgbClr val="273239"/>
              </a:solidFill>
              <a:highlight>
                <a:srgbClr val="FFFFFF"/>
              </a:highlight>
              <a:latin typeface="Nunito"/>
              <a:ea typeface="Nunito"/>
              <a:cs typeface="Nunito"/>
              <a:sym typeface="Nunito"/>
            </a:endParaRPr>
          </a:p>
          <a:p>
            <a:pPr indent="-371475" lvl="0" marL="685800" rtl="0" algn="l">
              <a:lnSpc>
                <a:spcPct val="158000"/>
              </a:lnSpc>
              <a:spcBef>
                <a:spcPts val="0"/>
              </a:spcBef>
              <a:spcAft>
                <a:spcPts val="0"/>
              </a:spcAft>
              <a:buClr>
                <a:srgbClr val="273239"/>
              </a:buClr>
              <a:buSzPts val="2250"/>
              <a:buFont typeface="Nunito"/>
              <a:buChar char="●"/>
            </a:pPr>
            <a:r>
              <a:rPr b="1" lang="en-US" sz="2250">
                <a:solidFill>
                  <a:srgbClr val="273239"/>
                </a:solidFill>
                <a:highlight>
                  <a:srgbClr val="FFFFFF"/>
                </a:highlight>
                <a:latin typeface="Nunito"/>
                <a:ea typeface="Nunito"/>
                <a:cs typeface="Nunito"/>
                <a:sym typeface="Nunito"/>
              </a:rPr>
              <a:t>Create Many Decision Trees:</a:t>
            </a:r>
            <a:r>
              <a:rPr lang="en-US" sz="2250">
                <a:solidFill>
                  <a:srgbClr val="273239"/>
                </a:solidFill>
                <a:highlight>
                  <a:srgbClr val="FFFFFF"/>
                </a:highlight>
                <a:latin typeface="Nunito"/>
                <a:ea typeface="Nunito"/>
                <a:cs typeface="Nunito"/>
                <a:sym typeface="Nunito"/>
              </a:rPr>
              <a:t> The algorithm makes many decision trees each using a random part of the data. So every tree is a bit different.</a:t>
            </a:r>
            <a:endParaRPr sz="2250">
              <a:solidFill>
                <a:srgbClr val="273239"/>
              </a:solidFill>
              <a:highlight>
                <a:srgbClr val="FFFFFF"/>
              </a:highlight>
              <a:latin typeface="Nunito"/>
              <a:ea typeface="Nunito"/>
              <a:cs typeface="Nunito"/>
              <a:sym typeface="Nunito"/>
            </a:endParaRPr>
          </a:p>
          <a:p>
            <a:pPr indent="-371475" lvl="0" marL="685800" rtl="0" algn="l">
              <a:lnSpc>
                <a:spcPct val="158000"/>
              </a:lnSpc>
              <a:spcBef>
                <a:spcPts val="0"/>
              </a:spcBef>
              <a:spcAft>
                <a:spcPts val="0"/>
              </a:spcAft>
              <a:buClr>
                <a:srgbClr val="273239"/>
              </a:buClr>
              <a:buSzPts val="2250"/>
              <a:buFont typeface="Nunito"/>
              <a:buChar char="●"/>
            </a:pPr>
            <a:r>
              <a:rPr b="1" lang="en-US" sz="2250">
                <a:solidFill>
                  <a:srgbClr val="273239"/>
                </a:solidFill>
                <a:highlight>
                  <a:srgbClr val="FFFFFF"/>
                </a:highlight>
                <a:latin typeface="Nunito"/>
                <a:ea typeface="Nunito"/>
                <a:cs typeface="Nunito"/>
                <a:sym typeface="Nunito"/>
              </a:rPr>
              <a:t>Pick Random Features:</a:t>
            </a:r>
            <a:r>
              <a:rPr lang="en-US" sz="2250">
                <a:solidFill>
                  <a:srgbClr val="273239"/>
                </a:solidFill>
                <a:highlight>
                  <a:srgbClr val="FFFFFF"/>
                </a:highlight>
                <a:latin typeface="Nunito"/>
                <a:ea typeface="Nunito"/>
                <a:cs typeface="Nunito"/>
                <a:sym typeface="Nunito"/>
              </a:rPr>
              <a:t> When building each tree it doesn’t look at all the features (columns) at once. It picks a few at random to decide how to split the data. This helps the trees stay different from each other.</a:t>
            </a:r>
            <a:endParaRPr sz="2250">
              <a:solidFill>
                <a:srgbClr val="273239"/>
              </a:solidFill>
              <a:highlight>
                <a:srgbClr val="FFFFFF"/>
              </a:highlight>
              <a:latin typeface="Nunito"/>
              <a:ea typeface="Nunito"/>
              <a:cs typeface="Nunito"/>
              <a:sym typeface="Nunito"/>
            </a:endParaRPr>
          </a:p>
          <a:p>
            <a:pPr indent="-371475" lvl="0" marL="685800" rtl="0" algn="l">
              <a:lnSpc>
                <a:spcPct val="158000"/>
              </a:lnSpc>
              <a:spcBef>
                <a:spcPts val="0"/>
              </a:spcBef>
              <a:spcAft>
                <a:spcPts val="0"/>
              </a:spcAft>
              <a:buClr>
                <a:srgbClr val="273239"/>
              </a:buClr>
              <a:buSzPts val="2250"/>
              <a:buFont typeface="Nunito"/>
              <a:buChar char="●"/>
            </a:pPr>
            <a:r>
              <a:rPr b="1" lang="en-US" sz="2250">
                <a:solidFill>
                  <a:srgbClr val="273239"/>
                </a:solidFill>
                <a:highlight>
                  <a:srgbClr val="FFFFFF"/>
                </a:highlight>
                <a:latin typeface="Nunito"/>
                <a:ea typeface="Nunito"/>
                <a:cs typeface="Nunito"/>
                <a:sym typeface="Nunito"/>
              </a:rPr>
              <a:t>Each Tree Makes a Prediction:</a:t>
            </a:r>
            <a:r>
              <a:rPr lang="en-US" sz="2250">
                <a:solidFill>
                  <a:srgbClr val="273239"/>
                </a:solidFill>
                <a:highlight>
                  <a:srgbClr val="FFFFFF"/>
                </a:highlight>
                <a:latin typeface="Nunito"/>
                <a:ea typeface="Nunito"/>
                <a:cs typeface="Nunito"/>
                <a:sym typeface="Nunito"/>
              </a:rPr>
              <a:t> Every tree gives its own answer or prediction based on what it learned from its part of the data.</a:t>
            </a:r>
            <a:endParaRPr sz="2250">
              <a:solidFill>
                <a:srgbClr val="273239"/>
              </a:solidFill>
              <a:highlight>
                <a:srgbClr val="FFFFFF"/>
              </a:highlight>
              <a:latin typeface="Nunito"/>
              <a:ea typeface="Nunito"/>
              <a:cs typeface="Nunito"/>
              <a:sym typeface="Nunito"/>
            </a:endParaRPr>
          </a:p>
          <a:p>
            <a:pPr indent="-371475" lvl="0" marL="685800" rtl="0" algn="l">
              <a:lnSpc>
                <a:spcPct val="158000"/>
              </a:lnSpc>
              <a:spcBef>
                <a:spcPts val="0"/>
              </a:spcBef>
              <a:spcAft>
                <a:spcPts val="0"/>
              </a:spcAft>
              <a:buClr>
                <a:srgbClr val="273239"/>
              </a:buClr>
              <a:buSzPts val="2250"/>
              <a:buFont typeface="Nunito"/>
              <a:buChar char="●"/>
            </a:pPr>
            <a:r>
              <a:rPr b="1" lang="en-US" sz="2250">
                <a:solidFill>
                  <a:srgbClr val="273239"/>
                </a:solidFill>
                <a:highlight>
                  <a:srgbClr val="FFFFFF"/>
                </a:highlight>
                <a:latin typeface="Nunito"/>
                <a:ea typeface="Nunito"/>
                <a:cs typeface="Nunito"/>
                <a:sym typeface="Nunito"/>
              </a:rPr>
              <a:t>Combine the Predictions:</a:t>
            </a:r>
            <a:endParaRPr b="1" sz="2250">
              <a:solidFill>
                <a:srgbClr val="273239"/>
              </a:solidFill>
              <a:highlight>
                <a:srgbClr val="FFFFFF"/>
              </a:highlight>
              <a:latin typeface="Nunito"/>
              <a:ea typeface="Nunito"/>
              <a:cs typeface="Nunito"/>
              <a:sym typeface="Nunito"/>
            </a:endParaRPr>
          </a:p>
          <a:p>
            <a:pPr indent="-371475" lvl="1" marL="1854200" rtl="0" algn="l">
              <a:lnSpc>
                <a:spcPct val="158000"/>
              </a:lnSpc>
              <a:spcBef>
                <a:spcPts val="0"/>
              </a:spcBef>
              <a:spcAft>
                <a:spcPts val="0"/>
              </a:spcAft>
              <a:buClr>
                <a:srgbClr val="273239"/>
              </a:buClr>
              <a:buSzPts val="2250"/>
              <a:buFont typeface="Nunito"/>
              <a:buChar char="○"/>
            </a:pPr>
            <a:r>
              <a:rPr lang="en-US" sz="2250">
                <a:solidFill>
                  <a:srgbClr val="273239"/>
                </a:solidFill>
                <a:highlight>
                  <a:srgbClr val="FFFFFF"/>
                </a:highlight>
                <a:latin typeface="Nunito"/>
                <a:ea typeface="Nunito"/>
                <a:cs typeface="Nunito"/>
                <a:sym typeface="Nunito"/>
              </a:rPr>
              <a:t>For </a:t>
            </a:r>
            <a:r>
              <a:rPr b="1" lang="en-US" sz="2250">
                <a:solidFill>
                  <a:srgbClr val="273239"/>
                </a:solidFill>
                <a:highlight>
                  <a:srgbClr val="FFFFFF"/>
                </a:highlight>
                <a:latin typeface="Nunito"/>
                <a:ea typeface="Nunito"/>
                <a:cs typeface="Nunito"/>
                <a:sym typeface="Nunito"/>
              </a:rPr>
              <a:t>classification</a:t>
            </a:r>
            <a:r>
              <a:rPr lang="en-US" sz="2250">
                <a:solidFill>
                  <a:srgbClr val="273239"/>
                </a:solidFill>
                <a:highlight>
                  <a:srgbClr val="FFFFFF"/>
                </a:highlight>
                <a:latin typeface="Nunito"/>
                <a:ea typeface="Nunito"/>
                <a:cs typeface="Nunito"/>
                <a:sym typeface="Nunito"/>
              </a:rPr>
              <a:t> we choose a category as the final answer is the one that most trees agree on i.e majority voting.</a:t>
            </a:r>
            <a:endParaRPr sz="2250">
              <a:solidFill>
                <a:srgbClr val="273239"/>
              </a:solidFill>
              <a:highlight>
                <a:srgbClr val="FFFFFF"/>
              </a:highlight>
              <a:latin typeface="Nunito"/>
              <a:ea typeface="Nunito"/>
              <a:cs typeface="Nunito"/>
              <a:sym typeface="Nunito"/>
            </a:endParaRPr>
          </a:p>
          <a:p>
            <a:pPr indent="-371475" lvl="1" marL="1854200" rtl="0" algn="l">
              <a:lnSpc>
                <a:spcPct val="158000"/>
              </a:lnSpc>
              <a:spcBef>
                <a:spcPts val="0"/>
              </a:spcBef>
              <a:spcAft>
                <a:spcPts val="0"/>
              </a:spcAft>
              <a:buClr>
                <a:srgbClr val="273239"/>
              </a:buClr>
              <a:buSzPts val="2250"/>
              <a:buFont typeface="Nunito"/>
              <a:buChar char="○"/>
            </a:pPr>
            <a:r>
              <a:rPr lang="en-US" sz="2250">
                <a:solidFill>
                  <a:srgbClr val="273239"/>
                </a:solidFill>
                <a:highlight>
                  <a:srgbClr val="FFFFFF"/>
                </a:highlight>
                <a:latin typeface="Nunito"/>
                <a:ea typeface="Nunito"/>
                <a:cs typeface="Nunito"/>
                <a:sym typeface="Nunito"/>
              </a:rPr>
              <a:t>For </a:t>
            </a:r>
            <a:r>
              <a:rPr b="1" lang="en-US" sz="2250">
                <a:solidFill>
                  <a:srgbClr val="273239"/>
                </a:solidFill>
                <a:highlight>
                  <a:srgbClr val="FFFFFF"/>
                </a:highlight>
                <a:latin typeface="Nunito"/>
                <a:ea typeface="Nunito"/>
                <a:cs typeface="Nunito"/>
                <a:sym typeface="Nunito"/>
              </a:rPr>
              <a:t>regression</a:t>
            </a:r>
            <a:r>
              <a:rPr lang="en-US" sz="2250">
                <a:solidFill>
                  <a:srgbClr val="273239"/>
                </a:solidFill>
                <a:highlight>
                  <a:srgbClr val="FFFFFF"/>
                </a:highlight>
                <a:latin typeface="Nunito"/>
                <a:ea typeface="Nunito"/>
                <a:cs typeface="Nunito"/>
                <a:sym typeface="Nunito"/>
              </a:rPr>
              <a:t> we predict a number as the final answer is the average of all the trees predictions.</a:t>
            </a:r>
            <a:endParaRPr sz="3900">
              <a:latin typeface="Poppins"/>
              <a:ea typeface="Poppins"/>
              <a:cs typeface="Poppins"/>
              <a:sym typeface="Poppins"/>
            </a:endParaRPr>
          </a:p>
          <a:p>
            <a:pPr indent="0" lvl="0" marL="0" marR="0" rtl="0" algn="l">
              <a:lnSpc>
                <a:spcPct val="138000"/>
              </a:lnSpc>
              <a:spcBef>
                <a:spcPts val="2200"/>
              </a:spcBef>
              <a:spcAft>
                <a:spcPts val="0"/>
              </a:spcAft>
              <a:buNone/>
            </a:pPr>
            <a:r>
              <a:t/>
            </a:r>
            <a:endParaRPr sz="3500">
              <a:solidFill>
                <a:srgbClr val="000000"/>
              </a:solidFill>
              <a:latin typeface="Poppins"/>
              <a:ea typeface="Poppins"/>
              <a:cs typeface="Poppins"/>
              <a:sym typeface="Poppins"/>
            </a:endParaRPr>
          </a:p>
        </p:txBody>
      </p:sp>
      <p:sp>
        <p:nvSpPr>
          <p:cNvPr id="345" name="Google Shape;345;p23"/>
          <p:cNvSpPr/>
          <p:nvPr/>
        </p:nvSpPr>
        <p:spPr>
          <a:xfrm>
            <a:off x="10388750" y="0"/>
            <a:ext cx="8617717" cy="10287000"/>
          </a:xfrm>
          <a:custGeom>
            <a:rect b="b" l="l" r="r" t="t"/>
            <a:pathLst>
              <a:path extrusionOk="0" h="13716000" w="14244160">
                <a:moveTo>
                  <a:pt x="0" y="0"/>
                </a:moveTo>
                <a:lnTo>
                  <a:pt x="14244160" y="0"/>
                </a:lnTo>
                <a:lnTo>
                  <a:pt x="14244160" y="13716000"/>
                </a:lnTo>
                <a:lnTo>
                  <a:pt x="0" y="13716000"/>
                </a:lnTo>
                <a:close/>
              </a:path>
            </a:pathLst>
          </a:custGeom>
          <a:solidFill>
            <a:srgbClr val="FBFBF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23"/>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
        <p:nvSpPr>
          <p:cNvPr id="347" name="Google Shape;347;p23"/>
          <p:cNvSpPr/>
          <p:nvPr/>
        </p:nvSpPr>
        <p:spPr>
          <a:xfrm>
            <a:off x="10022450" y="1347926"/>
            <a:ext cx="8272705" cy="7349884"/>
          </a:xfrm>
          <a:custGeom>
            <a:rect b="b" l="l" r="r" t="t"/>
            <a:pathLst>
              <a:path extrusionOk="0" h="9274302" w="13903706">
                <a:moveTo>
                  <a:pt x="0" y="0"/>
                </a:moveTo>
                <a:lnTo>
                  <a:pt x="13903706" y="0"/>
                </a:lnTo>
                <a:lnTo>
                  <a:pt x="13903706" y="9274302"/>
                </a:lnTo>
                <a:lnTo>
                  <a:pt x="0" y="9274302"/>
                </a:lnTo>
                <a:lnTo>
                  <a:pt x="0" y="0"/>
                </a:lnTo>
                <a:close/>
              </a:path>
            </a:pathLst>
          </a:custGeom>
          <a:blipFill rotWithShape="1">
            <a:blip r:embed="rId4">
              <a:alphaModFix/>
            </a:blip>
            <a:stretch>
              <a:fillRect b="0" l="0" r="0" t="-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6"/>
          <p:cNvSpPr/>
          <p:nvPr/>
        </p:nvSpPr>
        <p:spPr>
          <a:xfrm>
            <a:off x="0" y="5790659"/>
            <a:ext cx="18288000" cy="6253635"/>
          </a:xfrm>
          <a:custGeom>
            <a:rect b="b" l="l" r="r" t="t"/>
            <a:pathLst>
              <a:path extrusionOk="0" h="968852" w="2833290">
                <a:moveTo>
                  <a:pt x="0" y="0"/>
                </a:moveTo>
                <a:lnTo>
                  <a:pt x="2833290" y="0"/>
                </a:lnTo>
                <a:lnTo>
                  <a:pt x="2833290" y="968852"/>
                </a:lnTo>
                <a:lnTo>
                  <a:pt x="0" y="968852"/>
                </a:lnTo>
                <a:close/>
              </a:path>
            </a:pathLst>
          </a:custGeom>
          <a:blipFill rotWithShape="1">
            <a:blip r:embed="rId4">
              <a:alphaModFix/>
            </a:blip>
            <a:stretch>
              <a:fillRect b="0" l="-71195" r="-38338" t="-24468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6"/>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WHAT ARE ENSEMBLE METHODS?</a:t>
            </a:r>
            <a:endParaRPr/>
          </a:p>
        </p:txBody>
      </p:sp>
      <p:sp>
        <p:nvSpPr>
          <p:cNvPr id="105" name="Google Shape;105;p6"/>
          <p:cNvSpPr txBox="1"/>
          <p:nvPr/>
        </p:nvSpPr>
        <p:spPr>
          <a:xfrm>
            <a:off x="1524000" y="2652235"/>
            <a:ext cx="15499563" cy="262699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Ensemble methods base themselves on the idea that the average opinion of several</a:t>
            </a:r>
            <a:r>
              <a:rPr lang="en-US" sz="3000">
                <a:solidFill>
                  <a:srgbClr val="2DC5FA"/>
                </a:solidFill>
                <a:latin typeface="Poppins"/>
                <a:ea typeface="Poppins"/>
                <a:cs typeface="Poppins"/>
                <a:sym typeface="Poppins"/>
              </a:rPr>
              <a:t> weak predictors</a:t>
            </a:r>
            <a:r>
              <a:rPr lang="en-US" sz="3000">
                <a:solidFill>
                  <a:srgbClr val="1B1918"/>
                </a:solidFill>
                <a:latin typeface="Poppins"/>
                <a:ea typeface="Poppins"/>
                <a:cs typeface="Poppins"/>
                <a:sym typeface="Poppins"/>
              </a:rPr>
              <a:t> will yield a strong predictor.</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A Group of predictors is called an Ensemble, thus the Ensemble learning method</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p:txBody>
      </p:sp>
      <p:sp>
        <p:nvSpPr>
          <p:cNvPr id="106" name="Google Shape;106;p6"/>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4"/>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RANDOM FORESTS</a:t>
            </a:r>
            <a:endParaRPr/>
          </a:p>
        </p:txBody>
      </p:sp>
      <p:sp>
        <p:nvSpPr>
          <p:cNvPr id="358" name="Google Shape;358;p24"/>
          <p:cNvSpPr txBox="1"/>
          <p:nvPr/>
        </p:nvSpPr>
        <p:spPr>
          <a:xfrm>
            <a:off x="1524000" y="3642175"/>
            <a:ext cx="14328900" cy="1653900"/>
          </a:xfrm>
          <a:prstGeom prst="rect">
            <a:avLst/>
          </a:prstGeom>
          <a:noFill/>
          <a:ln>
            <a:noFill/>
          </a:ln>
        </p:spPr>
        <p:txBody>
          <a:bodyPr anchorCtr="0" anchor="t" bIns="0" lIns="0" spcFirstLastPara="1" rIns="0" wrap="square" tIns="0">
            <a:spAutoFit/>
          </a:bodyPr>
          <a:lstStyle/>
          <a:p>
            <a:pPr indent="-428625" lvl="0" marL="457200" rtl="0" algn="l">
              <a:lnSpc>
                <a:spcPct val="115000"/>
              </a:lnSpc>
              <a:spcBef>
                <a:spcPts val="0"/>
              </a:spcBef>
              <a:spcAft>
                <a:spcPts val="0"/>
              </a:spcAft>
              <a:buSzPts val="3150"/>
              <a:buChar char="-"/>
            </a:pPr>
            <a:r>
              <a:rPr lang="en-US" sz="3150">
                <a:solidFill>
                  <a:srgbClr val="222832"/>
                </a:solidFill>
                <a:highlight>
                  <a:srgbClr val="FFFFFF"/>
                </a:highlight>
              </a:rPr>
              <a:t>RandomForestClassifier: for classification </a:t>
            </a:r>
            <a:r>
              <a:rPr lang="en-US" sz="3150" u="sng">
                <a:solidFill>
                  <a:schemeClr val="hlink"/>
                </a:solidFill>
                <a:highlight>
                  <a:srgbClr val="FFFFFF"/>
                </a:highlight>
                <a:hlinkClick r:id="rId4"/>
              </a:rPr>
              <a:t>documentation</a:t>
            </a:r>
            <a:endParaRPr sz="3150">
              <a:solidFill>
                <a:srgbClr val="222832"/>
              </a:solidFill>
              <a:highlight>
                <a:srgbClr val="FFFFFF"/>
              </a:highlight>
            </a:endParaRPr>
          </a:p>
          <a:p>
            <a:pPr indent="-419100" lvl="0" marL="457200" rtl="0" algn="l">
              <a:lnSpc>
                <a:spcPct val="115000"/>
              </a:lnSpc>
              <a:spcBef>
                <a:spcPts val="0"/>
              </a:spcBef>
              <a:spcAft>
                <a:spcPts val="0"/>
              </a:spcAft>
              <a:buClr>
                <a:srgbClr val="1B1918"/>
              </a:buClr>
              <a:buSzPts val="3000"/>
              <a:buFont typeface="Poppins"/>
              <a:buChar char="-"/>
            </a:pPr>
            <a:r>
              <a:rPr lang="en-US" sz="3150">
                <a:solidFill>
                  <a:srgbClr val="222832"/>
                </a:solidFill>
                <a:highlight>
                  <a:srgbClr val="FFFFFF"/>
                </a:highlight>
              </a:rPr>
              <a:t>RandomForestRegressor: for regression </a:t>
            </a:r>
            <a:r>
              <a:rPr lang="en-US" sz="3150" u="sng">
                <a:solidFill>
                  <a:schemeClr val="hlink"/>
                </a:solidFill>
                <a:highlight>
                  <a:srgbClr val="FFFFFF"/>
                </a:highlight>
                <a:hlinkClick r:id="rId5"/>
              </a:rPr>
              <a:t>documentation</a:t>
            </a:r>
            <a:endParaRPr sz="3150">
              <a:solidFill>
                <a:srgbClr val="222832"/>
              </a:solidFill>
              <a:highlight>
                <a:srgbClr val="FFFFFF"/>
              </a:highlight>
            </a:endParaRPr>
          </a:p>
          <a:p>
            <a:pPr indent="0" lvl="0" marL="457200" marR="0" rtl="0" algn="l">
              <a:lnSpc>
                <a:spcPct val="138000"/>
              </a:lnSpc>
              <a:spcBef>
                <a:spcPts val="600"/>
              </a:spcBef>
              <a:spcAft>
                <a:spcPts val="0"/>
              </a:spcAft>
              <a:buNone/>
            </a:pPr>
            <a:r>
              <a:t/>
            </a:r>
            <a:endParaRPr sz="3000">
              <a:solidFill>
                <a:srgbClr val="1B1918"/>
              </a:solidFill>
              <a:latin typeface="Poppins"/>
              <a:ea typeface="Poppins"/>
              <a:cs typeface="Poppins"/>
              <a:sym typeface="Poppins"/>
            </a:endParaRPr>
          </a:p>
        </p:txBody>
      </p:sp>
      <p:sp>
        <p:nvSpPr>
          <p:cNvPr id="359" name="Google Shape;359;p24"/>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aphicFrame>
        <p:nvGraphicFramePr>
          <p:cNvPr id="364" name="Google Shape;364;g36009c0f24f_0_17"/>
          <p:cNvGraphicFramePr/>
          <p:nvPr/>
        </p:nvGraphicFramePr>
        <p:xfrm>
          <a:off x="1341710" y="137070"/>
          <a:ext cx="3000000" cy="3000000"/>
        </p:xfrm>
        <a:graphic>
          <a:graphicData uri="http://schemas.openxmlformats.org/drawingml/2006/table">
            <a:tbl>
              <a:tblPr bandRow="1" firstRow="1">
                <a:noFill/>
                <a:tableStyleId>{66787B02-CB34-47A0-8685-F82DAF84C433}</a:tableStyleId>
              </a:tblPr>
              <a:tblGrid>
                <a:gridCol w="3756150"/>
                <a:gridCol w="3756150"/>
                <a:gridCol w="3756150"/>
                <a:gridCol w="3756150"/>
              </a:tblGrid>
              <a:tr h="925025">
                <a:tc>
                  <a:txBody>
                    <a:bodyPr/>
                    <a:lstStyle/>
                    <a:p>
                      <a:pPr indent="0" lvl="0" marL="0" marR="0" rtl="0" algn="l">
                        <a:spcBef>
                          <a:spcPts val="0"/>
                        </a:spcBef>
                        <a:spcAft>
                          <a:spcPts val="0"/>
                        </a:spcAft>
                        <a:buNone/>
                      </a:pPr>
                      <a:r>
                        <a:rPr b="1" lang="en-US" sz="2700" u="none" cap="none" strike="noStrike"/>
                        <a:t>Hyperparameter</a:t>
                      </a:r>
                      <a:endParaRPr sz="2100"/>
                    </a:p>
                  </a:txBody>
                  <a:tcPr marT="68600" marB="68600" marR="182900" marL="182900"/>
                </a:tc>
                <a:tc>
                  <a:txBody>
                    <a:bodyPr/>
                    <a:lstStyle/>
                    <a:p>
                      <a:pPr indent="0" lvl="0" marL="0" marR="0" rtl="0" algn="l">
                        <a:spcBef>
                          <a:spcPts val="0"/>
                        </a:spcBef>
                        <a:spcAft>
                          <a:spcPts val="0"/>
                        </a:spcAft>
                        <a:buNone/>
                      </a:pPr>
                      <a:r>
                        <a:rPr b="1" lang="en-US" sz="2700"/>
                        <a:t>What It Controls</a:t>
                      </a:r>
                      <a:endParaRPr sz="2100"/>
                    </a:p>
                  </a:txBody>
                  <a:tcPr marT="68600" marB="68600" marR="182900" marL="182900"/>
                </a:tc>
                <a:tc>
                  <a:txBody>
                    <a:bodyPr/>
                    <a:lstStyle/>
                    <a:p>
                      <a:pPr indent="0" lvl="0" marL="0" marR="0" rtl="0" algn="l">
                        <a:spcBef>
                          <a:spcPts val="0"/>
                        </a:spcBef>
                        <a:spcAft>
                          <a:spcPts val="0"/>
                        </a:spcAft>
                        <a:buNone/>
                      </a:pPr>
                      <a:r>
                        <a:rPr b="1" lang="en-US" sz="2700"/>
                        <a:t>Common Values</a:t>
                      </a:r>
                      <a:endParaRPr sz="2100"/>
                    </a:p>
                  </a:txBody>
                  <a:tcPr marT="68600" marB="68600" marR="182900" marL="182900"/>
                </a:tc>
                <a:tc>
                  <a:txBody>
                    <a:bodyPr/>
                    <a:lstStyle/>
                    <a:p>
                      <a:pPr indent="0" lvl="0" marL="0" marR="0" rtl="0" algn="l">
                        <a:spcBef>
                          <a:spcPts val="0"/>
                        </a:spcBef>
                        <a:spcAft>
                          <a:spcPts val="0"/>
                        </a:spcAft>
                        <a:buNone/>
                      </a:pPr>
                      <a:r>
                        <a:rPr b="1" lang="en-US" sz="2700"/>
                        <a:t>Effect of Higher/Lower Values</a:t>
                      </a:r>
                      <a:endParaRPr sz="2100"/>
                    </a:p>
                  </a:txBody>
                  <a:tcPr marT="68600" marB="68600" marR="182900" marL="182900"/>
                </a:tc>
              </a:tr>
              <a:tr h="1717875">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n_estimators</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Number of trees in the forest</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100–500</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Higher: More stable but slower</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Lower: Faster but less accurate</a:t>
                      </a:r>
                      <a:endParaRPr sz="2100"/>
                    </a:p>
                  </a:txBody>
                  <a:tcPr marT="68600" marB="68600" marR="182900" marL="182900"/>
                </a:tc>
              </a:tr>
              <a:tr h="925025">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max_depth</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Maximum depth of each tree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5–30 or None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Higher: Overfitting risk</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Lower: Underfitting risk</a:t>
                      </a:r>
                      <a:endParaRPr sz="2100"/>
                    </a:p>
                  </a:txBody>
                  <a:tcPr marT="68600" marB="68600" marR="182900" marL="182900"/>
                </a:tc>
              </a:tr>
              <a:tr h="1717875">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max_features</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Features considered at each split</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'sqrt', 'log2', None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Lower: More diverse trees</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Higher: More similar trees</a:t>
                      </a:r>
                      <a:endParaRPr sz="2100"/>
                    </a:p>
                  </a:txBody>
                  <a:tcPr marT="68600" marB="68600" marR="182900" marL="182900"/>
                </a:tc>
              </a:tr>
              <a:tr h="1321450">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min_samples_split</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Min samples to split a node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2–10</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Higher: Simpler trees</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Lower: More complex trees</a:t>
                      </a:r>
                      <a:endParaRPr sz="2100"/>
                    </a:p>
                  </a:txBody>
                  <a:tcPr marT="68600" marB="68600" marR="182900" marL="182900"/>
                </a:tc>
              </a:tr>
              <a:tr h="1717875">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min_samples_leaf</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Min samples at leaf node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1–5</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Higher: Smoother model</a:t>
                      </a:r>
                      <a:endParaRPr sz="2100"/>
                    </a:p>
                    <a:p>
                      <a:pPr indent="0" lvl="0" marL="0" marR="0" rtl="0" algn="l">
                        <a:spcBef>
                          <a:spcPts val="0"/>
                        </a:spcBef>
                        <a:spcAft>
                          <a:spcPts val="0"/>
                        </a:spcAft>
                        <a:buNone/>
                      </a:pPr>
                      <a:r>
                        <a:rPr lang="en-US" sz="2700">
                          <a:solidFill>
                            <a:schemeClr val="dk1"/>
                          </a:solidFill>
                          <a:latin typeface="Calibri"/>
                          <a:ea typeface="Calibri"/>
                          <a:cs typeface="Calibri"/>
                          <a:sym typeface="Calibri"/>
                        </a:rPr>
                        <a:t>Lower: Sensitive to noise</a:t>
                      </a:r>
                      <a:endParaRPr sz="2100"/>
                    </a:p>
                  </a:txBody>
                  <a:tcPr marT="68600" marB="68600" marR="182900" marL="182900"/>
                </a:tc>
              </a:tr>
              <a:tr h="1321450">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random_state</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Seed for reproducibility</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0, 42, etc.</a:t>
                      </a:r>
                      <a:endParaRPr sz="2100"/>
                    </a:p>
                  </a:txBody>
                  <a:tcPr marT="68600" marB="68600" marR="182900" marL="182900"/>
                </a:tc>
                <a:tc>
                  <a:txBody>
                    <a:bodyPr/>
                    <a:lstStyle/>
                    <a:p>
                      <a:pPr indent="0" lvl="0" marL="0" marR="0" rtl="0" algn="l">
                        <a:spcBef>
                          <a:spcPts val="0"/>
                        </a:spcBef>
                        <a:spcAft>
                          <a:spcPts val="0"/>
                        </a:spcAft>
                        <a:buNone/>
                      </a:pPr>
                      <a:r>
                        <a:rPr lang="en-US" sz="2700">
                          <a:solidFill>
                            <a:schemeClr val="dk1"/>
                          </a:solidFill>
                          <a:latin typeface="Calibri"/>
                          <a:ea typeface="Calibri"/>
                          <a:cs typeface="Calibri"/>
                          <a:sym typeface="Calibri"/>
                        </a:rPr>
                        <a:t>Doesn't affect performance; for reproducibility</a:t>
                      </a:r>
                      <a:endParaRPr sz="2100"/>
                    </a:p>
                  </a:txBody>
                  <a:tcPr marT="68600" marB="68600" marR="182900" marL="1829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6"/>
          <p:cNvSpPr/>
          <p:nvPr/>
        </p:nvSpPr>
        <p:spPr>
          <a:xfrm>
            <a:off x="0" y="5476875"/>
            <a:ext cx="18977162" cy="4810125"/>
          </a:xfrm>
          <a:custGeom>
            <a:rect b="b" l="l" r="r" t="t"/>
            <a:pathLst>
              <a:path extrusionOk="0" h="6413500" w="25302882">
                <a:moveTo>
                  <a:pt x="0" y="0"/>
                </a:moveTo>
                <a:lnTo>
                  <a:pt x="25302882" y="0"/>
                </a:lnTo>
                <a:lnTo>
                  <a:pt x="25302882" y="6413500"/>
                </a:lnTo>
                <a:lnTo>
                  <a:pt x="0" y="6413500"/>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6"/>
          <p:cNvSpPr/>
          <p:nvPr/>
        </p:nvSpPr>
        <p:spPr>
          <a:xfrm>
            <a:off x="2557570" y="800100"/>
            <a:ext cx="3501321" cy="4114800"/>
          </a:xfrm>
          <a:custGeom>
            <a:rect b="b" l="l" r="r" t="t"/>
            <a:pathLst>
              <a:path extrusionOk="0" h="4114800" w="3501321">
                <a:moveTo>
                  <a:pt x="0" y="0"/>
                </a:moveTo>
                <a:lnTo>
                  <a:pt x="3501321" y="0"/>
                </a:lnTo>
                <a:lnTo>
                  <a:pt x="3501321"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6"/>
          <p:cNvSpPr txBox="1"/>
          <p:nvPr/>
        </p:nvSpPr>
        <p:spPr>
          <a:xfrm>
            <a:off x="2358852" y="6816287"/>
            <a:ext cx="14259539" cy="1126231"/>
          </a:xfrm>
          <a:prstGeom prst="rect">
            <a:avLst/>
          </a:prstGeom>
          <a:noFill/>
          <a:ln>
            <a:noFill/>
          </a:ln>
        </p:spPr>
        <p:txBody>
          <a:bodyPr anchorCtr="0" anchor="t" bIns="0" lIns="0" spcFirstLastPara="1" rIns="0" wrap="square" tIns="0">
            <a:spAutoFit/>
          </a:bodyPr>
          <a:lstStyle/>
          <a:p>
            <a:pPr indent="0" lvl="0" marL="0" marR="0" rtl="0" algn="l">
              <a:lnSpc>
                <a:spcPct val="95999"/>
              </a:lnSpc>
              <a:spcBef>
                <a:spcPts val="0"/>
              </a:spcBef>
              <a:spcAft>
                <a:spcPts val="0"/>
              </a:spcAft>
              <a:buNone/>
            </a:pPr>
            <a:r>
              <a:rPr b="1" lang="en-US" sz="8199">
                <a:solidFill>
                  <a:srgbClr val="212121"/>
                </a:solidFill>
                <a:latin typeface="Poppins"/>
                <a:ea typeface="Poppins"/>
                <a:cs typeface="Poppins"/>
                <a:sym typeface="Poppins"/>
              </a:rPr>
              <a:t>JUPYTER (Random Forest)</a:t>
            </a:r>
            <a:endParaRPr/>
          </a:p>
        </p:txBody>
      </p:sp>
      <p:sp>
        <p:nvSpPr>
          <p:cNvPr id="377" name="Google Shape;377;p26"/>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7"/>
          <p:cNvSpPr/>
          <p:nvPr/>
        </p:nvSpPr>
        <p:spPr>
          <a:xfrm>
            <a:off x="14468144" y="-4424365"/>
            <a:ext cx="11513262" cy="22766540"/>
          </a:xfrm>
          <a:custGeom>
            <a:rect b="b" l="l" r="r" t="t"/>
            <a:pathLst>
              <a:path extrusionOk="0" h="12744669" w="6445103">
                <a:moveTo>
                  <a:pt x="4833827" y="0"/>
                </a:moveTo>
                <a:lnTo>
                  <a:pt x="1611276" y="0"/>
                </a:lnTo>
                <a:lnTo>
                  <a:pt x="0" y="6372334"/>
                </a:lnTo>
                <a:lnTo>
                  <a:pt x="1611276" y="12744669"/>
                </a:lnTo>
                <a:lnTo>
                  <a:pt x="4833828" y="12744669"/>
                </a:lnTo>
                <a:lnTo>
                  <a:pt x="6445103" y="6372334"/>
                </a:lnTo>
                <a:close/>
              </a:path>
            </a:pathLst>
          </a:custGeom>
          <a:blipFill rotWithShape="1">
            <a:blip r:embed="rId4">
              <a:alphaModFix/>
            </a:blip>
            <a:stretch>
              <a:fillRect b="0" l="-98391" r="-983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7"/>
          <p:cNvSpPr/>
          <p:nvPr/>
        </p:nvSpPr>
        <p:spPr>
          <a:xfrm>
            <a:off x="1524000" y="2568363"/>
            <a:ext cx="12106180" cy="7130796"/>
          </a:xfrm>
          <a:custGeom>
            <a:rect b="b" l="l" r="r" t="t"/>
            <a:pathLst>
              <a:path extrusionOk="0" h="9507728" w="16141573">
                <a:moveTo>
                  <a:pt x="0" y="0"/>
                </a:moveTo>
                <a:lnTo>
                  <a:pt x="16141573" y="0"/>
                </a:lnTo>
                <a:lnTo>
                  <a:pt x="16141573" y="9507728"/>
                </a:lnTo>
                <a:lnTo>
                  <a:pt x="0" y="950772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7"/>
          <p:cNvSpPr txBox="1"/>
          <p:nvPr/>
        </p:nvSpPr>
        <p:spPr>
          <a:xfrm>
            <a:off x="1524000" y="1347937"/>
            <a:ext cx="9245210"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BOOSTING</a:t>
            </a:r>
            <a:endParaRPr/>
          </a:p>
        </p:txBody>
      </p:sp>
      <p:sp>
        <p:nvSpPr>
          <p:cNvPr id="390" name="Google Shape;390;p27"/>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8"/>
          <p:cNvSpPr txBox="1"/>
          <p:nvPr/>
        </p:nvSpPr>
        <p:spPr>
          <a:xfrm>
            <a:off x="1524000" y="2945125"/>
            <a:ext cx="14542500" cy="64944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Any Ensemble method that can combine weak learners into a strong learner</a:t>
            </a:r>
            <a:endParaRPr/>
          </a:p>
          <a:p>
            <a:pPr indent="0" lvl="0" marL="0" marR="0" rtl="0" algn="l">
              <a:lnSpc>
                <a:spcPct val="138000"/>
              </a:lnSpc>
              <a:spcBef>
                <a:spcPts val="0"/>
              </a:spcBef>
              <a:spcAft>
                <a:spcPts val="0"/>
              </a:spcAft>
              <a:buNone/>
            </a:pPr>
            <a:r>
              <a:t/>
            </a:r>
            <a:endParaRPr/>
          </a:p>
          <a:p>
            <a:pPr indent="0" lvl="0" marL="0" marR="0" rtl="0" algn="l">
              <a:lnSpc>
                <a:spcPct val="138000"/>
              </a:lnSpc>
              <a:spcBef>
                <a:spcPts val="0"/>
              </a:spcBef>
              <a:spcAft>
                <a:spcPts val="0"/>
              </a:spcAft>
              <a:buNone/>
            </a:pPr>
            <a:r>
              <a:rPr lang="en-US" sz="3000">
                <a:solidFill>
                  <a:srgbClr val="273239"/>
                </a:solidFill>
                <a:highlight>
                  <a:srgbClr val="FFFFFF"/>
                </a:highlight>
                <a:latin typeface="Poppins"/>
                <a:ea typeface="Poppins"/>
                <a:cs typeface="Poppins"/>
                <a:sym typeface="Poppins"/>
              </a:rPr>
              <a:t>Models are trained one after another. Each new model focuses on fixing the errors made by the previous ones. The final prediction is a weighted combination of all models, which helps reduce bias and improve accuracy.</a:t>
            </a:r>
            <a:endParaRPr sz="3000">
              <a:latin typeface="Poppins"/>
              <a:ea typeface="Poppins"/>
              <a:cs typeface="Poppins"/>
              <a:sym typeface="Poppins"/>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There are two common methods that are the most popular:</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 AdaBoost (Adaptive Boosting)</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000000"/>
                </a:solidFill>
                <a:latin typeface="Poppins"/>
                <a:ea typeface="Poppins"/>
                <a:cs typeface="Poppins"/>
                <a:sym typeface="Poppins"/>
              </a:rPr>
              <a:t>- Gradient Boosting</a:t>
            </a:r>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a:p>
            <a:pPr indent="0" lvl="0" marL="0" marR="0" rtl="0" algn="l">
              <a:lnSpc>
                <a:spcPct val="138000"/>
              </a:lnSpc>
              <a:spcBef>
                <a:spcPts val="0"/>
              </a:spcBef>
              <a:spcAft>
                <a:spcPts val="0"/>
              </a:spcAft>
              <a:buNone/>
            </a:pPr>
            <a:r>
              <a:t/>
            </a:r>
            <a:endParaRPr sz="3000">
              <a:solidFill>
                <a:srgbClr val="000000"/>
              </a:solidFill>
              <a:latin typeface="Poppins"/>
              <a:ea typeface="Poppins"/>
              <a:cs typeface="Poppins"/>
              <a:sym typeface="Poppins"/>
            </a:endParaRPr>
          </a:p>
        </p:txBody>
      </p:sp>
      <p:sp>
        <p:nvSpPr>
          <p:cNvPr id="401" name="Google Shape;401;p28"/>
          <p:cNvSpPr txBox="1"/>
          <p:nvPr/>
        </p:nvSpPr>
        <p:spPr>
          <a:xfrm>
            <a:off x="1524000" y="1347937"/>
            <a:ext cx="9245210"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BOOSTING</a:t>
            </a:r>
            <a:endParaRPr/>
          </a:p>
        </p:txBody>
      </p:sp>
      <p:sp>
        <p:nvSpPr>
          <p:cNvPr id="402" name="Google Shape;402;p28"/>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9"/>
          <p:cNvSpPr txBox="1"/>
          <p:nvPr/>
        </p:nvSpPr>
        <p:spPr>
          <a:xfrm>
            <a:off x="1524000" y="2465300"/>
            <a:ext cx="5934300" cy="8684100"/>
          </a:xfrm>
          <a:prstGeom prst="rect">
            <a:avLst/>
          </a:prstGeom>
          <a:noFill/>
          <a:ln>
            <a:noFill/>
          </a:ln>
        </p:spPr>
        <p:txBody>
          <a:bodyPr anchorCtr="0" anchor="t" bIns="0" lIns="0" spcFirstLastPara="1" rIns="0" wrap="square" tIns="0">
            <a:spAutoFit/>
          </a:bodyPr>
          <a:lstStyle/>
          <a:p>
            <a:pPr indent="-412750" lvl="0" marL="457200" marR="0" rtl="0" algn="l">
              <a:lnSpc>
                <a:spcPct val="138000"/>
              </a:lnSpc>
              <a:spcBef>
                <a:spcPts val="0"/>
              </a:spcBef>
              <a:spcAft>
                <a:spcPts val="0"/>
              </a:spcAft>
              <a:buClr>
                <a:srgbClr val="000000"/>
              </a:buClr>
              <a:buSzPts val="2900"/>
              <a:buFont typeface="Poppins"/>
              <a:buChar char="-"/>
            </a:pPr>
            <a:r>
              <a:rPr lang="en-US" sz="2900">
                <a:solidFill>
                  <a:srgbClr val="000000"/>
                </a:solidFill>
                <a:latin typeface="Poppins"/>
                <a:ea typeface="Poppins"/>
                <a:cs typeface="Poppins"/>
                <a:sym typeface="Poppins"/>
              </a:rPr>
              <a:t>In adaboosting each new classifier looks at the previous and tries to see on which training instances did he seem to underfit</a:t>
            </a:r>
            <a:endParaRPr sz="2900">
              <a:solidFill>
                <a:srgbClr val="000000"/>
              </a:solidFill>
              <a:latin typeface="Poppins"/>
              <a:ea typeface="Poppins"/>
              <a:cs typeface="Poppins"/>
              <a:sym typeface="Poppins"/>
            </a:endParaRPr>
          </a:p>
          <a:p>
            <a:pPr indent="-412750" lvl="0" marL="457200" marR="0" rtl="0" algn="l">
              <a:lnSpc>
                <a:spcPct val="138000"/>
              </a:lnSpc>
              <a:spcBef>
                <a:spcPts val="0"/>
              </a:spcBef>
              <a:spcAft>
                <a:spcPts val="0"/>
              </a:spcAft>
              <a:buClr>
                <a:srgbClr val="000000"/>
              </a:buClr>
              <a:buSzPts val="2900"/>
              <a:buFont typeface="Poppins"/>
              <a:buChar char="-"/>
            </a:pPr>
            <a:r>
              <a:rPr lang="en-US" sz="2900">
                <a:solidFill>
                  <a:srgbClr val="000000"/>
                </a:solidFill>
                <a:latin typeface="Poppins"/>
                <a:ea typeface="Poppins"/>
                <a:cs typeface="Poppins"/>
                <a:sym typeface="Poppins"/>
              </a:rPr>
              <a:t>This results in a new prediction focusing on those cases.</a:t>
            </a:r>
            <a:endParaRPr sz="2900">
              <a:solidFill>
                <a:srgbClr val="000000"/>
              </a:solidFill>
              <a:latin typeface="Poppins"/>
              <a:ea typeface="Poppins"/>
              <a:cs typeface="Poppins"/>
              <a:sym typeface="Poppins"/>
            </a:endParaRPr>
          </a:p>
          <a:p>
            <a:pPr indent="-412750" lvl="0" marL="457200" rtl="0" algn="l">
              <a:spcBef>
                <a:spcPts val="0"/>
              </a:spcBef>
              <a:spcAft>
                <a:spcPts val="0"/>
              </a:spcAft>
              <a:buClr>
                <a:srgbClr val="273239"/>
              </a:buClr>
              <a:buSzPts val="2900"/>
              <a:buFont typeface="Poppins"/>
              <a:buChar char="-"/>
            </a:pPr>
            <a:r>
              <a:rPr lang="en-US" sz="2900">
                <a:solidFill>
                  <a:srgbClr val="273239"/>
                </a:solidFill>
                <a:highlight>
                  <a:srgbClr val="FFFFFF"/>
                </a:highlight>
                <a:latin typeface="Poppins"/>
                <a:ea typeface="Poppins"/>
                <a:cs typeface="Poppins"/>
                <a:sym typeface="Poppins"/>
              </a:rPr>
              <a:t>It works by sequentially adding classifiers to correct the errors made by previous models giving more weight to the misclassified data points. </a:t>
            </a:r>
            <a:r>
              <a:rPr lang="en-US" sz="3000" u="sng">
                <a:solidFill>
                  <a:srgbClr val="2DC5FA"/>
                </a:solidFill>
                <a:latin typeface="Poppins"/>
                <a:ea typeface="Poppins"/>
                <a:cs typeface="Poppins"/>
                <a:sym typeface="Poppins"/>
                <a:hlinkClick r:id="rId4">
                  <a:extLst>
                    <a:ext uri="{A12FA001-AC4F-418D-AE19-62706E023703}">
                      <ahyp:hlinkClr val="tx"/>
                    </a:ext>
                  </a:extLst>
                </a:hlinkClick>
              </a:rPr>
              <a:t>AdaBosting Paper</a:t>
            </a:r>
            <a:endParaRPr>
              <a:solidFill>
                <a:schemeClr val="dk1"/>
              </a:solidFill>
            </a:endParaRPr>
          </a:p>
          <a:p>
            <a:pPr indent="0" lvl="0" marL="457200" rtl="0" algn="l">
              <a:lnSpc>
                <a:spcPct val="138000"/>
              </a:lnSpc>
              <a:spcBef>
                <a:spcPts val="0"/>
              </a:spcBef>
              <a:spcAft>
                <a:spcPts val="0"/>
              </a:spcAft>
              <a:buNone/>
            </a:pPr>
            <a:r>
              <a:t/>
            </a:r>
            <a:endParaRPr sz="2900">
              <a:solidFill>
                <a:srgbClr val="273239"/>
              </a:solidFill>
              <a:highlight>
                <a:srgbClr val="FFFFFF"/>
              </a:highlight>
              <a:latin typeface="Poppins"/>
              <a:ea typeface="Poppins"/>
              <a:cs typeface="Poppins"/>
              <a:sym typeface="Poppins"/>
            </a:endParaRPr>
          </a:p>
          <a:p>
            <a:pPr indent="0" lvl="0" marL="0" marR="0" rtl="0" algn="l">
              <a:lnSpc>
                <a:spcPct val="138000"/>
              </a:lnSpc>
              <a:spcBef>
                <a:spcPts val="0"/>
              </a:spcBef>
              <a:spcAft>
                <a:spcPts val="0"/>
              </a:spcAft>
              <a:buNone/>
            </a:pPr>
            <a:r>
              <a:t/>
            </a:r>
            <a:endParaRPr sz="2900">
              <a:solidFill>
                <a:srgbClr val="000000"/>
              </a:solidFill>
              <a:latin typeface="Poppins"/>
              <a:ea typeface="Poppins"/>
              <a:cs typeface="Poppins"/>
              <a:sym typeface="Poppins"/>
            </a:endParaRPr>
          </a:p>
        </p:txBody>
      </p:sp>
      <p:sp>
        <p:nvSpPr>
          <p:cNvPr id="413" name="Google Shape;413;p29"/>
          <p:cNvSpPr txBox="1"/>
          <p:nvPr/>
        </p:nvSpPr>
        <p:spPr>
          <a:xfrm>
            <a:off x="1524000" y="1347937"/>
            <a:ext cx="9245210"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ADA BOOSTING</a:t>
            </a:r>
            <a:endParaRPr/>
          </a:p>
        </p:txBody>
      </p:sp>
      <p:sp>
        <p:nvSpPr>
          <p:cNvPr id="414" name="Google Shape;414;p29"/>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FFFFFF"/>
                </a:solidFill>
                <a:latin typeface="Quicksand"/>
                <a:ea typeface="Quicksand"/>
                <a:cs typeface="Quicksand"/>
                <a:sym typeface="Quicksand"/>
              </a:rPr>
              <a:t>Data Squad | Ensemble Learning</a:t>
            </a:r>
            <a:endParaRPr/>
          </a:p>
        </p:txBody>
      </p:sp>
      <p:sp>
        <p:nvSpPr>
          <p:cNvPr id="415" name="Google Shape;415;p29"/>
          <p:cNvSpPr txBox="1"/>
          <p:nvPr/>
        </p:nvSpPr>
        <p:spPr>
          <a:xfrm>
            <a:off x="1524000" y="5092300"/>
            <a:ext cx="1551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rgbClr val="273239"/>
                </a:solidFill>
                <a:highlight>
                  <a:srgbClr val="FFFFFF"/>
                </a:highlight>
                <a:latin typeface="Poppins"/>
                <a:ea typeface="Poppins"/>
                <a:cs typeface="Poppins"/>
                <a:sym typeface="Poppins"/>
              </a:rPr>
              <a:t> </a:t>
            </a:r>
            <a:endParaRPr sz="3000">
              <a:latin typeface="Poppins"/>
              <a:ea typeface="Poppins"/>
              <a:cs typeface="Poppins"/>
              <a:sym typeface="Poppins"/>
            </a:endParaRPr>
          </a:p>
        </p:txBody>
      </p:sp>
      <p:pic>
        <p:nvPicPr>
          <p:cNvPr id="416" name="Google Shape;416;p29"/>
          <p:cNvPicPr preferRelativeResize="0"/>
          <p:nvPr/>
        </p:nvPicPr>
        <p:blipFill>
          <a:blip r:embed="rId5">
            <a:alphaModFix/>
          </a:blip>
          <a:stretch>
            <a:fillRect/>
          </a:stretch>
        </p:blipFill>
        <p:spPr>
          <a:xfrm>
            <a:off x="7855150" y="2140800"/>
            <a:ext cx="10262274" cy="6200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t/>
            </a:r>
            <a:endParaRPr sz="1800">
              <a:solidFill>
                <a:schemeClr val="dk1"/>
              </a:solidFill>
              <a:latin typeface="Calibri"/>
              <a:ea typeface="Calibri"/>
              <a:cs typeface="Calibri"/>
              <a:sym typeface="Calibri"/>
            </a:endParaRPr>
          </a:p>
        </p:txBody>
      </p:sp>
      <p:sp>
        <p:nvSpPr>
          <p:cNvPr id="426" name="Google Shape;426;p34"/>
          <p:cNvSpPr txBox="1"/>
          <p:nvPr/>
        </p:nvSpPr>
        <p:spPr>
          <a:xfrm>
            <a:off x="1524000" y="1347937"/>
            <a:ext cx="15967800" cy="842400"/>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ADA BOOSTING: </a:t>
            </a:r>
            <a:r>
              <a:rPr lang="en-US" sz="5700" u="sng">
                <a:solidFill>
                  <a:schemeClr val="hlink"/>
                </a:solidFill>
                <a:latin typeface="Poppins"/>
                <a:ea typeface="Poppins"/>
                <a:cs typeface="Poppins"/>
                <a:sym typeface="Poppins"/>
                <a:hlinkClick r:id="rId4"/>
              </a:rPr>
              <a:t>documentation</a:t>
            </a:r>
            <a:endParaRPr/>
          </a:p>
        </p:txBody>
      </p:sp>
      <p:sp>
        <p:nvSpPr>
          <p:cNvPr id="427" name="Google Shape;427;p34"/>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graphicFrame>
        <p:nvGraphicFramePr>
          <p:cNvPr id="428" name="Google Shape;428;p34"/>
          <p:cNvGraphicFramePr/>
          <p:nvPr/>
        </p:nvGraphicFramePr>
        <p:xfrm>
          <a:off x="1524020" y="2546795"/>
          <a:ext cx="3000000" cy="3000000"/>
        </p:xfrm>
        <a:graphic>
          <a:graphicData uri="http://schemas.openxmlformats.org/drawingml/2006/table">
            <a:tbl>
              <a:tblPr bandRow="1" firstRow="1">
                <a:noFill/>
                <a:tableStyleId>{428BFF10-0522-45B4-8841-33CFBDF84627}</a:tableStyleId>
              </a:tblPr>
              <a:tblGrid>
                <a:gridCol w="3858750"/>
                <a:gridCol w="3858750"/>
                <a:gridCol w="3858750"/>
                <a:gridCol w="3858750"/>
              </a:tblGrid>
              <a:tr h="902575">
                <a:tc>
                  <a:txBody>
                    <a:bodyPr/>
                    <a:lstStyle/>
                    <a:p>
                      <a:pPr indent="0" lvl="0" marL="0" marR="0" rtl="0" algn="l">
                        <a:spcBef>
                          <a:spcPts val="0"/>
                        </a:spcBef>
                        <a:spcAft>
                          <a:spcPts val="0"/>
                        </a:spcAft>
                        <a:buNone/>
                      </a:pPr>
                      <a:r>
                        <a:rPr b="1" lang="en-US" sz="2400">
                          <a:solidFill>
                            <a:srgbClr val="FFFFFF"/>
                          </a:solidFill>
                        </a:rPr>
                        <a:t>Parameter</a:t>
                      </a:r>
                      <a:endParaRPr sz="2000"/>
                    </a:p>
                  </a:txBody>
                  <a:tcPr marT="45725" marB="45725" marR="91450" marL="91450">
                    <a:solidFill>
                      <a:srgbClr val="5B9BD5"/>
                    </a:solidFill>
                  </a:tcPr>
                </a:tc>
                <a:tc>
                  <a:txBody>
                    <a:bodyPr/>
                    <a:lstStyle/>
                    <a:p>
                      <a:pPr indent="0" lvl="0" marL="0" marR="0" rtl="0" algn="l">
                        <a:spcBef>
                          <a:spcPts val="0"/>
                        </a:spcBef>
                        <a:spcAft>
                          <a:spcPts val="0"/>
                        </a:spcAft>
                        <a:buNone/>
                      </a:pPr>
                      <a:r>
                        <a:rPr b="1" lang="en-US" sz="2400">
                          <a:solidFill>
                            <a:srgbClr val="FFFFFF"/>
                          </a:solidFill>
                        </a:rPr>
                        <a:t>Default</a:t>
                      </a:r>
                      <a:endParaRPr sz="2000"/>
                    </a:p>
                  </a:txBody>
                  <a:tcPr marT="45725" marB="45725" marR="91450" marL="91450">
                    <a:solidFill>
                      <a:srgbClr val="5B9BD5"/>
                    </a:solidFill>
                  </a:tcPr>
                </a:tc>
                <a:tc>
                  <a:txBody>
                    <a:bodyPr/>
                    <a:lstStyle/>
                    <a:p>
                      <a:pPr indent="0" lvl="0" marL="0" marR="0" rtl="0" algn="l">
                        <a:spcBef>
                          <a:spcPts val="0"/>
                        </a:spcBef>
                        <a:spcAft>
                          <a:spcPts val="0"/>
                        </a:spcAft>
                        <a:buNone/>
                      </a:pPr>
                      <a:r>
                        <a:rPr b="1" lang="en-US" sz="2400">
                          <a:solidFill>
                            <a:srgbClr val="FFFFFF"/>
                          </a:solidFill>
                        </a:rPr>
                        <a:t>Description</a:t>
                      </a:r>
                      <a:endParaRPr sz="2000"/>
                    </a:p>
                  </a:txBody>
                  <a:tcPr marT="45725" marB="45725" marR="91450" marL="91450">
                    <a:solidFill>
                      <a:srgbClr val="5B9BD5"/>
                    </a:solidFill>
                  </a:tcPr>
                </a:tc>
                <a:tc>
                  <a:txBody>
                    <a:bodyPr/>
                    <a:lstStyle/>
                    <a:p>
                      <a:pPr indent="0" lvl="0" marL="0" marR="0" rtl="0" algn="l">
                        <a:spcBef>
                          <a:spcPts val="0"/>
                        </a:spcBef>
                        <a:spcAft>
                          <a:spcPts val="0"/>
                        </a:spcAft>
                        <a:buNone/>
                      </a:pPr>
                      <a:r>
                        <a:rPr b="1" lang="en-US" sz="2400">
                          <a:solidFill>
                            <a:srgbClr val="FFFFFF"/>
                          </a:solidFill>
                        </a:rPr>
                        <a:t>Effect of Higher/Lower Values</a:t>
                      </a:r>
                      <a:endParaRPr sz="2000"/>
                    </a:p>
                  </a:txBody>
                  <a:tcPr marT="45725" marB="45725" marR="91450" marL="91450">
                    <a:solidFill>
                      <a:srgbClr val="5B9BD5"/>
                    </a:solidFill>
                  </a:tcPr>
                </a:tc>
              </a:tr>
              <a:tr h="1720100">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n_estimators</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50</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Number of weak learners</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Higher: better fit but slower &amp; risk of overfitting</a:t>
                      </a:r>
                      <a:endParaRPr sz="2000"/>
                    </a:p>
                    <a:p>
                      <a:pPr indent="0" lvl="0" marL="0" marR="0" rtl="0" algn="l">
                        <a:spcBef>
                          <a:spcPts val="0"/>
                        </a:spcBef>
                        <a:spcAft>
                          <a:spcPts val="0"/>
                        </a:spcAft>
                        <a:buNone/>
                      </a:pPr>
                      <a:r>
                        <a:rPr lang="en-US" sz="2400">
                          <a:solidFill>
                            <a:srgbClr val="000000"/>
                          </a:solidFill>
                          <a:latin typeface="Calibri"/>
                          <a:ea typeface="Calibri"/>
                          <a:cs typeface="Calibri"/>
                          <a:sym typeface="Calibri"/>
                        </a:rPr>
                        <a:t>Lower: faster but may underfit</a:t>
                      </a:r>
                      <a:endParaRPr sz="2000"/>
                    </a:p>
                  </a:txBody>
                  <a:tcPr marT="45725" marB="45725" marR="91450" marL="91450"/>
                </a:tc>
              </a:tr>
              <a:tr h="1720100">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learning_rate</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1.0</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Shrinks contribution of each model</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Higher: faster learning, risk overfitting</a:t>
                      </a:r>
                      <a:endParaRPr sz="2000"/>
                    </a:p>
                    <a:p>
                      <a:pPr indent="0" lvl="0" marL="0" marR="0" rtl="0" algn="l">
                        <a:spcBef>
                          <a:spcPts val="0"/>
                        </a:spcBef>
                        <a:spcAft>
                          <a:spcPts val="0"/>
                        </a:spcAft>
                        <a:buNone/>
                      </a:pPr>
                      <a:r>
                        <a:rPr lang="en-US" sz="2400">
                          <a:solidFill>
                            <a:srgbClr val="000000"/>
                          </a:solidFill>
                          <a:latin typeface="Calibri"/>
                          <a:ea typeface="Calibri"/>
                          <a:cs typeface="Calibri"/>
                          <a:sym typeface="Calibri"/>
                        </a:rPr>
                        <a:t>Lower: more stable, needs more estimators</a:t>
                      </a:r>
                      <a:endParaRPr sz="2000"/>
                    </a:p>
                  </a:txBody>
                  <a:tcPr marT="45725" marB="45725" marR="91450" marL="91450"/>
                </a:tc>
              </a:tr>
              <a:tr h="1204050">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estimator (or base_estimator)</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Decision stump</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Weak learner</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Stronger models reduce bias but risk overfitting</a:t>
                      </a:r>
                      <a:endParaRPr sz="2000"/>
                    </a:p>
                  </a:txBody>
                  <a:tcPr marT="45725" marB="45725" marR="91450" marL="91450"/>
                </a:tc>
              </a:tr>
              <a:tr h="1204050">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algorithm</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'SAMME.R'</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Use 'SAMME.R' for probabilities</a:t>
                      </a:r>
                      <a:endParaRPr sz="2000"/>
                    </a:p>
                  </a:txBody>
                  <a:tcPr marT="45725" marB="45725" marR="91450" marL="91450"/>
                </a:tc>
                <a:tc>
                  <a:txBody>
                    <a:bodyPr/>
                    <a:lstStyle/>
                    <a:p>
                      <a:pPr indent="0" lvl="0" marL="0" marR="0" rtl="0" algn="l">
                        <a:spcBef>
                          <a:spcPts val="0"/>
                        </a:spcBef>
                        <a:spcAft>
                          <a:spcPts val="0"/>
                        </a:spcAft>
                        <a:buNone/>
                      </a:pPr>
                      <a:r>
                        <a:rPr lang="en-US" sz="2400">
                          <a:solidFill>
                            <a:srgbClr val="000000"/>
                          </a:solidFill>
                          <a:latin typeface="Calibri"/>
                          <a:ea typeface="Calibri"/>
                          <a:cs typeface="Calibri"/>
                          <a:sym typeface="Calibri"/>
                        </a:rPr>
                        <a:t>'SAMME.R' usually performs better using probabilities</a:t>
                      </a:r>
                      <a:endParaRPr sz="2000"/>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35"/>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GRADIENT BOOSTING</a:t>
            </a:r>
            <a:endParaRPr/>
          </a:p>
        </p:txBody>
      </p:sp>
      <p:sp>
        <p:nvSpPr>
          <p:cNvPr id="439" name="Google Shape;439;p35"/>
          <p:cNvSpPr txBox="1"/>
          <p:nvPr/>
        </p:nvSpPr>
        <p:spPr>
          <a:xfrm>
            <a:off x="1524000" y="2482215"/>
            <a:ext cx="15558179" cy="31508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Similarly to AdaBoost, Gradient Boosting works be sequentially adding predictors to an ensemble each correcting its predecessor.</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The difference is that Gradient Boosting tries to </a:t>
            </a:r>
            <a:r>
              <a:rPr lang="en-US" sz="3000">
                <a:solidFill>
                  <a:srgbClr val="2DC5FA"/>
                </a:solidFill>
                <a:latin typeface="Poppins"/>
                <a:ea typeface="Poppins"/>
                <a:cs typeface="Poppins"/>
                <a:sym typeface="Poppins"/>
              </a:rPr>
              <a:t>fit the new predictor to the residual errors made by the previous predictor</a:t>
            </a:r>
            <a:endParaRPr/>
          </a:p>
          <a:p>
            <a:pPr indent="0" lvl="0" marL="0" marR="0" rtl="0" algn="l">
              <a:lnSpc>
                <a:spcPct val="138000"/>
              </a:lnSpc>
              <a:spcBef>
                <a:spcPts val="0"/>
              </a:spcBef>
              <a:spcAft>
                <a:spcPts val="0"/>
              </a:spcAft>
              <a:buNone/>
            </a:pPr>
            <a:r>
              <a:t/>
            </a:r>
            <a:endParaRPr sz="3000">
              <a:solidFill>
                <a:srgbClr val="2DC5FA"/>
              </a:solidFill>
              <a:latin typeface="Poppins"/>
              <a:ea typeface="Poppins"/>
              <a:cs typeface="Poppins"/>
              <a:sym typeface="Poppins"/>
            </a:endParaRPr>
          </a:p>
        </p:txBody>
      </p:sp>
      <p:sp>
        <p:nvSpPr>
          <p:cNvPr id="440" name="Google Shape;440;p35"/>
          <p:cNvSpPr/>
          <p:nvPr/>
        </p:nvSpPr>
        <p:spPr>
          <a:xfrm>
            <a:off x="3380036" y="5633085"/>
            <a:ext cx="11527897" cy="4314278"/>
          </a:xfrm>
          <a:custGeom>
            <a:rect b="b" l="l" r="r" t="t"/>
            <a:pathLst>
              <a:path extrusionOk="0" h="5095240" w="13614654">
                <a:moveTo>
                  <a:pt x="0" y="0"/>
                </a:moveTo>
                <a:lnTo>
                  <a:pt x="13614654" y="0"/>
                </a:lnTo>
                <a:lnTo>
                  <a:pt x="13614654" y="5095240"/>
                </a:lnTo>
                <a:lnTo>
                  <a:pt x="0" y="50952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35"/>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38"/>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GRADIENT BOOSTING</a:t>
            </a:r>
            <a:endParaRPr/>
          </a:p>
        </p:txBody>
      </p:sp>
      <p:sp>
        <p:nvSpPr>
          <p:cNvPr id="452" name="Google Shape;452;p38"/>
          <p:cNvSpPr txBox="1"/>
          <p:nvPr/>
        </p:nvSpPr>
        <p:spPr>
          <a:xfrm>
            <a:off x="1524000" y="2482215"/>
            <a:ext cx="15558300" cy="4617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what does this mean?If I have a training dataset X and a target variable y:</a:t>
            </a:r>
            <a:endParaRPr/>
          </a:p>
        </p:txBody>
      </p:sp>
      <p:sp>
        <p:nvSpPr>
          <p:cNvPr id="453" name="Google Shape;453;p38"/>
          <p:cNvSpPr txBox="1"/>
          <p:nvPr/>
        </p:nvSpPr>
        <p:spPr>
          <a:xfrm>
            <a:off x="1524000" y="3428999"/>
            <a:ext cx="8967900" cy="32832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2700">
                <a:solidFill>
                  <a:srgbClr val="1B1918"/>
                </a:solidFill>
                <a:latin typeface="Poppins"/>
                <a:ea typeface="Poppins"/>
                <a:cs typeface="Poppins"/>
                <a:sym typeface="Poppins"/>
              </a:rPr>
              <a:t>I am now going to see the mistakes made by my fit</a:t>
            </a:r>
            <a:endParaRPr/>
          </a:p>
          <a:p>
            <a:pPr indent="0" lvl="0" marL="0" marR="0" rtl="0" algn="l">
              <a:lnSpc>
                <a:spcPct val="138000"/>
              </a:lnSpc>
              <a:spcBef>
                <a:spcPts val="0"/>
              </a:spcBef>
              <a:spcAft>
                <a:spcPts val="0"/>
              </a:spcAft>
              <a:buNone/>
            </a:pPr>
            <a:r>
              <a:t/>
            </a:r>
            <a:endParaRPr b="1" sz="27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2700">
                <a:solidFill>
                  <a:srgbClr val="1B1918"/>
                </a:solidFill>
                <a:latin typeface="Poppins"/>
                <a:ea typeface="Poppins"/>
                <a:cs typeface="Poppins"/>
                <a:sym typeface="Poppins"/>
              </a:rPr>
              <a:t>Compute the array of those mistakes</a:t>
            </a:r>
            <a:endParaRPr/>
          </a:p>
          <a:p>
            <a:pPr indent="0" lvl="0" marL="0" marR="0" rtl="0" algn="l">
              <a:lnSpc>
                <a:spcPct val="138000"/>
              </a:lnSpc>
              <a:spcBef>
                <a:spcPts val="0"/>
              </a:spcBef>
              <a:spcAft>
                <a:spcPts val="0"/>
              </a:spcAft>
              <a:buNone/>
            </a:pPr>
            <a:r>
              <a:t/>
            </a:r>
            <a:endParaRPr b="1" sz="27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2700">
                <a:solidFill>
                  <a:srgbClr val="1B1918"/>
                </a:solidFill>
                <a:latin typeface="Poppins"/>
                <a:ea typeface="Poppins"/>
                <a:cs typeface="Poppins"/>
                <a:sym typeface="Poppins"/>
              </a:rPr>
              <a:t>and then try to create a model that based on the input features X,</a:t>
            </a:r>
            <a:r>
              <a:rPr b="1" lang="en-US" sz="2700">
                <a:solidFill>
                  <a:srgbClr val="2DC5FA"/>
                </a:solidFill>
                <a:latin typeface="Poppins"/>
                <a:ea typeface="Poppins"/>
                <a:cs typeface="Poppins"/>
                <a:sym typeface="Poppins"/>
              </a:rPr>
              <a:t> predicts the errors!!! </a:t>
            </a:r>
            <a:endParaRPr/>
          </a:p>
        </p:txBody>
      </p:sp>
      <p:sp>
        <p:nvSpPr>
          <p:cNvPr id="454" name="Google Shape;454;p38"/>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6009c0f24f_0_105"/>
          <p:cNvSpPr txBox="1"/>
          <p:nvPr/>
        </p:nvSpPr>
        <p:spPr>
          <a:xfrm>
            <a:off x="1404150" y="1098900"/>
            <a:ext cx="160359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Char char="●"/>
            </a:pPr>
            <a:r>
              <a:rPr lang="en-US" sz="3000">
                <a:solidFill>
                  <a:schemeClr val="dk1"/>
                </a:solidFill>
              </a:rPr>
              <a:t>Gradient Boosting trains new models to </a:t>
            </a:r>
            <a:r>
              <a:rPr b="1" lang="en-US" sz="3000">
                <a:solidFill>
                  <a:schemeClr val="dk1"/>
                </a:solidFill>
              </a:rPr>
              <a:t>minimize the loss function</a:t>
            </a:r>
            <a:r>
              <a:rPr lang="en-US" sz="3000">
                <a:solidFill>
                  <a:schemeClr val="dk1"/>
                </a:solidFill>
              </a:rPr>
              <a:t> (e.g., MSE, cross-entropy) of the previous model using gradient descent</a:t>
            </a:r>
            <a:endParaRPr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Gradient descent</a:t>
            </a:r>
            <a:r>
              <a:rPr lang="en-US" sz="3000">
                <a:solidFill>
                  <a:schemeClr val="dk1"/>
                </a:solidFill>
              </a:rPr>
              <a:t> is an optimization algorithm used to </a:t>
            </a:r>
            <a:r>
              <a:rPr b="1" lang="en-US" sz="3000">
                <a:solidFill>
                  <a:schemeClr val="dk1"/>
                </a:solidFill>
              </a:rPr>
              <a:t>minimize a function</a:t>
            </a:r>
            <a:r>
              <a:rPr lang="en-US" sz="3000">
                <a:solidFill>
                  <a:schemeClr val="dk1"/>
                </a:solidFill>
              </a:rPr>
              <a:t>, often a loss function in machine learning.</a:t>
            </a:r>
            <a:endParaRPr sz="3000">
              <a:solidFill>
                <a:schemeClr val="dk1"/>
              </a:solidFill>
            </a:endParaRPr>
          </a:p>
          <a:p>
            <a:pPr indent="0" lvl="0" marL="0" rtl="0" algn="l">
              <a:spcBef>
                <a:spcPts val="0"/>
              </a:spcBef>
              <a:spcAft>
                <a:spcPts val="0"/>
              </a:spcAft>
              <a:buNone/>
            </a:pPr>
            <a:r>
              <a:t/>
            </a:r>
            <a:endParaRPr sz="3000">
              <a:solidFill>
                <a:schemeClr val="dk1"/>
              </a:solidFill>
            </a:endParaRPr>
          </a:p>
        </p:txBody>
      </p:sp>
      <p:pic>
        <p:nvPicPr>
          <p:cNvPr id="461" name="Google Shape;461;g36009c0f24f_0_105"/>
          <p:cNvPicPr preferRelativeResize="0"/>
          <p:nvPr/>
        </p:nvPicPr>
        <p:blipFill>
          <a:blip r:embed="rId3">
            <a:alphaModFix/>
          </a:blip>
          <a:stretch>
            <a:fillRect/>
          </a:stretch>
        </p:blipFill>
        <p:spPr>
          <a:xfrm>
            <a:off x="3388075" y="3958575"/>
            <a:ext cx="9420225" cy="527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7"/>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VOTING CLASSIFIERS</a:t>
            </a:r>
            <a:endParaRPr/>
          </a:p>
        </p:txBody>
      </p:sp>
      <p:sp>
        <p:nvSpPr>
          <p:cNvPr id="117" name="Google Shape;117;p7"/>
          <p:cNvSpPr txBox="1"/>
          <p:nvPr/>
        </p:nvSpPr>
        <p:spPr>
          <a:xfrm>
            <a:off x="1513703" y="2569060"/>
            <a:ext cx="15499563" cy="10553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Train individually the algorithms that we have seen so far and then take a vote of the answers!</a:t>
            </a:r>
            <a:endParaRPr/>
          </a:p>
        </p:txBody>
      </p:sp>
      <p:sp>
        <p:nvSpPr>
          <p:cNvPr id="118" name="Google Shape;118;p7"/>
          <p:cNvSpPr/>
          <p:nvPr/>
        </p:nvSpPr>
        <p:spPr>
          <a:xfrm>
            <a:off x="0" y="4900636"/>
            <a:ext cx="18977162" cy="5386364"/>
          </a:xfrm>
          <a:custGeom>
            <a:rect b="b" l="l" r="r" t="t"/>
            <a:pathLst>
              <a:path extrusionOk="0" h="7181818" w="25302882">
                <a:moveTo>
                  <a:pt x="0" y="0"/>
                </a:moveTo>
                <a:lnTo>
                  <a:pt x="25302882" y="0"/>
                </a:lnTo>
                <a:lnTo>
                  <a:pt x="25302882" y="7181818"/>
                </a:lnTo>
                <a:lnTo>
                  <a:pt x="0" y="7181818"/>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7"/>
          <p:cNvSpPr txBox="1"/>
          <p:nvPr/>
        </p:nvSpPr>
        <p:spPr>
          <a:xfrm>
            <a:off x="1220716" y="6106136"/>
            <a:ext cx="6583026" cy="419862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Process of voting classifiers:</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 train individually each algorithm</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 save all the generated models in a function</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p:txBody>
      </p:sp>
      <p:sp>
        <p:nvSpPr>
          <p:cNvPr id="120" name="Google Shape;120;p7"/>
          <p:cNvSpPr/>
          <p:nvPr/>
        </p:nvSpPr>
        <p:spPr>
          <a:xfrm>
            <a:off x="7601082" y="5143500"/>
            <a:ext cx="10175241" cy="4454908"/>
          </a:xfrm>
          <a:custGeom>
            <a:rect b="b" l="l" r="r" t="t"/>
            <a:pathLst>
              <a:path extrusionOk="0" h="6167755" w="14087475">
                <a:moveTo>
                  <a:pt x="0" y="0"/>
                </a:moveTo>
                <a:lnTo>
                  <a:pt x="14087475" y="0"/>
                </a:lnTo>
                <a:lnTo>
                  <a:pt x="14087475" y="6167755"/>
                </a:lnTo>
                <a:lnTo>
                  <a:pt x="0" y="616775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7"/>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6009c0f24f_0_116"/>
          <p:cNvSpPr txBox="1"/>
          <p:nvPr/>
        </p:nvSpPr>
        <p:spPr>
          <a:xfrm>
            <a:off x="895400" y="295075"/>
            <a:ext cx="16483500" cy="104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273239"/>
                </a:solidFill>
                <a:highlight>
                  <a:srgbClr val="FFFFFF"/>
                </a:highlight>
                <a:latin typeface="Nunito"/>
                <a:ea typeface="Nunito"/>
                <a:cs typeface="Nunito"/>
                <a:sym typeface="Nunito"/>
              </a:rPr>
              <a:t>Working of Gradient Boosting</a:t>
            </a:r>
            <a:endParaRPr b="1" sz="3000">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None/>
            </a:pPr>
            <a:r>
              <a:rPr b="1" lang="en-US" sz="3000">
                <a:solidFill>
                  <a:srgbClr val="273239"/>
                </a:solidFill>
                <a:highlight>
                  <a:srgbClr val="FFFFFF"/>
                </a:highlight>
                <a:latin typeface="Nunito"/>
                <a:ea typeface="Nunito"/>
                <a:cs typeface="Nunito"/>
                <a:sym typeface="Nunito"/>
              </a:rPr>
              <a:t>1. Sequential Learning Process</a:t>
            </a:r>
            <a:endParaRPr b="1" sz="3000">
              <a:solidFill>
                <a:srgbClr val="273239"/>
              </a:solidFill>
              <a:highlight>
                <a:srgbClr val="FFFFFF"/>
              </a:highlight>
              <a:latin typeface="Nunito"/>
              <a:ea typeface="Nunito"/>
              <a:cs typeface="Nunito"/>
              <a:sym typeface="Nunito"/>
            </a:endParaRPr>
          </a:p>
          <a:p>
            <a:pPr indent="0" lvl="0" marL="25400" marR="25400" rtl="0" algn="l">
              <a:lnSpc>
                <a:spcPct val="120000"/>
              </a:lnSpc>
              <a:spcBef>
                <a:spcPts val="1800"/>
              </a:spcBef>
              <a:spcAft>
                <a:spcPts val="0"/>
              </a:spcAft>
              <a:buNone/>
            </a:pPr>
            <a:r>
              <a:rPr lang="en-US" sz="3000">
                <a:solidFill>
                  <a:srgbClr val="273239"/>
                </a:solidFill>
                <a:highlight>
                  <a:srgbClr val="FFFFFF"/>
                </a:highlight>
                <a:latin typeface="Nunito"/>
                <a:ea typeface="Nunito"/>
                <a:cs typeface="Nunito"/>
                <a:sym typeface="Nunito"/>
              </a:rPr>
              <a:t>The ensemble consists of multiple trees each trained to correct the errors of the previous one. In the first iteration </a:t>
            </a:r>
            <a:r>
              <a:rPr b="1" lang="en-US" sz="3000">
                <a:solidFill>
                  <a:srgbClr val="273239"/>
                </a:solidFill>
                <a:highlight>
                  <a:srgbClr val="FFFFFF"/>
                </a:highlight>
                <a:latin typeface="Nunito"/>
                <a:ea typeface="Nunito"/>
                <a:cs typeface="Nunito"/>
                <a:sym typeface="Nunito"/>
              </a:rPr>
              <a:t>Tree 1</a:t>
            </a:r>
            <a:r>
              <a:rPr lang="en-US" sz="3000">
                <a:solidFill>
                  <a:srgbClr val="273239"/>
                </a:solidFill>
                <a:highlight>
                  <a:srgbClr val="FFFFFF"/>
                </a:highlight>
                <a:latin typeface="Nunito"/>
                <a:ea typeface="Nunito"/>
                <a:cs typeface="Nunito"/>
                <a:sym typeface="Nunito"/>
              </a:rPr>
              <a:t> is trained on the original data and the true labels.</a:t>
            </a:r>
            <a:endParaRPr sz="3000">
              <a:solidFill>
                <a:srgbClr val="273239"/>
              </a:solidFill>
              <a:highlight>
                <a:srgbClr val="FFFFFF"/>
              </a:highlight>
              <a:latin typeface="Times New Roman"/>
              <a:ea typeface="Times New Roman"/>
              <a:cs typeface="Times New Roman"/>
              <a:sym typeface="Times New Roman"/>
            </a:endParaRPr>
          </a:p>
          <a:p>
            <a:pPr indent="0" lvl="0" marL="25400" marR="25400" rtl="0" algn="l">
              <a:lnSpc>
                <a:spcPct val="115000"/>
              </a:lnSpc>
              <a:spcBef>
                <a:spcPts val="800"/>
              </a:spcBef>
              <a:spcAft>
                <a:spcPts val="0"/>
              </a:spcAft>
              <a:buNone/>
            </a:pPr>
            <a:r>
              <a:rPr lang="en-US" sz="3000">
                <a:solidFill>
                  <a:srgbClr val="273239"/>
                </a:solidFill>
                <a:highlight>
                  <a:srgbClr val="FFFFFF"/>
                </a:highlight>
                <a:latin typeface="Nunito"/>
                <a:ea typeface="Nunito"/>
                <a:cs typeface="Nunito"/>
                <a:sym typeface="Nunito"/>
              </a:rPr>
              <a:t>It makes predictions which are used to compute the errors.</a:t>
            </a:r>
            <a:endParaRPr sz="3000">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None/>
            </a:pPr>
            <a:r>
              <a:rPr b="1" lang="en-US" sz="3000">
                <a:solidFill>
                  <a:srgbClr val="273239"/>
                </a:solidFill>
                <a:highlight>
                  <a:srgbClr val="FFFFFF"/>
                </a:highlight>
                <a:latin typeface="Nunito"/>
                <a:ea typeface="Nunito"/>
                <a:cs typeface="Nunito"/>
                <a:sym typeface="Nunito"/>
              </a:rPr>
              <a:t>2. Residuals Calculation</a:t>
            </a:r>
            <a:endParaRPr b="1" sz="3000">
              <a:solidFill>
                <a:srgbClr val="273239"/>
              </a:solidFill>
              <a:highlight>
                <a:srgbClr val="FFFFFF"/>
              </a:highlight>
              <a:latin typeface="Nunito"/>
              <a:ea typeface="Nunito"/>
              <a:cs typeface="Nunito"/>
              <a:sym typeface="Nunito"/>
            </a:endParaRPr>
          </a:p>
          <a:p>
            <a:pPr indent="0" lvl="0" marL="25400" marR="25400" rtl="0" algn="l">
              <a:lnSpc>
                <a:spcPct val="120000"/>
              </a:lnSpc>
              <a:spcBef>
                <a:spcPts val="1800"/>
              </a:spcBef>
              <a:spcAft>
                <a:spcPts val="0"/>
              </a:spcAft>
              <a:buNone/>
            </a:pPr>
            <a:r>
              <a:rPr lang="en-US" sz="3000">
                <a:solidFill>
                  <a:srgbClr val="273239"/>
                </a:solidFill>
                <a:highlight>
                  <a:srgbClr val="FFFFFF"/>
                </a:highlight>
                <a:latin typeface="Nunito"/>
                <a:ea typeface="Nunito"/>
                <a:cs typeface="Nunito"/>
                <a:sym typeface="Nunito"/>
              </a:rPr>
              <a:t>In the second iteration </a:t>
            </a:r>
            <a:r>
              <a:rPr b="1" lang="en-US" sz="3000">
                <a:solidFill>
                  <a:srgbClr val="273239"/>
                </a:solidFill>
                <a:highlight>
                  <a:srgbClr val="FFFFFF"/>
                </a:highlight>
                <a:latin typeface="Nunito"/>
                <a:ea typeface="Nunito"/>
                <a:cs typeface="Nunito"/>
                <a:sym typeface="Nunito"/>
              </a:rPr>
              <a:t>Tree 2</a:t>
            </a:r>
            <a:r>
              <a:rPr lang="en-US" sz="3000">
                <a:solidFill>
                  <a:srgbClr val="273239"/>
                </a:solidFill>
                <a:highlight>
                  <a:srgbClr val="FFFFFF"/>
                </a:highlight>
                <a:latin typeface="Nunito"/>
                <a:ea typeface="Nunito"/>
                <a:cs typeface="Nunito"/>
                <a:sym typeface="Nunito"/>
              </a:rPr>
              <a:t> is trained using the feature matrix and the errors from Tree 1 as labels. This means Tree 2 is trained to predict the errors of Tree 1. This process continues for all the trees in the ensemble. Each subsequent tree is trained to predict the errors of the previous tree.</a:t>
            </a:r>
            <a:endParaRPr sz="3000">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None/>
            </a:pPr>
            <a:r>
              <a:rPr b="1" lang="en-US" sz="3000">
                <a:solidFill>
                  <a:srgbClr val="273239"/>
                </a:solidFill>
                <a:highlight>
                  <a:srgbClr val="FFFFFF"/>
                </a:highlight>
                <a:latin typeface="Nunito"/>
                <a:ea typeface="Nunito"/>
                <a:cs typeface="Nunito"/>
                <a:sym typeface="Nunito"/>
              </a:rPr>
              <a:t>3. Shrinkage</a:t>
            </a:r>
            <a:endParaRPr b="1" sz="3000">
              <a:solidFill>
                <a:srgbClr val="273239"/>
              </a:solidFill>
              <a:highlight>
                <a:srgbClr val="FFFFFF"/>
              </a:highlight>
              <a:latin typeface="Nunito"/>
              <a:ea typeface="Nunito"/>
              <a:cs typeface="Nunito"/>
              <a:sym typeface="Nunito"/>
            </a:endParaRPr>
          </a:p>
          <a:p>
            <a:pPr indent="0" lvl="0" marL="0" rtl="0" algn="l">
              <a:lnSpc>
                <a:spcPct val="115000"/>
              </a:lnSpc>
              <a:spcBef>
                <a:spcPts val="1800"/>
              </a:spcBef>
              <a:spcAft>
                <a:spcPts val="0"/>
              </a:spcAft>
              <a:buNone/>
            </a:pPr>
            <a:r>
              <a:rPr lang="en-US" sz="3000">
                <a:solidFill>
                  <a:srgbClr val="273239"/>
                </a:solidFill>
                <a:highlight>
                  <a:srgbClr val="FFFFFF"/>
                </a:highlight>
                <a:latin typeface="Nunito"/>
                <a:ea typeface="Nunito"/>
                <a:cs typeface="Nunito"/>
                <a:sym typeface="Nunito"/>
              </a:rPr>
              <a:t>After each tree is trained its predictions are </a:t>
            </a:r>
            <a:r>
              <a:rPr b="1" lang="en-US" sz="3000">
                <a:solidFill>
                  <a:srgbClr val="273239"/>
                </a:solidFill>
                <a:highlight>
                  <a:srgbClr val="FFFFFF"/>
                </a:highlight>
                <a:latin typeface="Nunito"/>
                <a:ea typeface="Nunito"/>
                <a:cs typeface="Nunito"/>
                <a:sym typeface="Nunito"/>
              </a:rPr>
              <a:t>shrunk</a:t>
            </a:r>
            <a:r>
              <a:rPr lang="en-US" sz="3000">
                <a:solidFill>
                  <a:srgbClr val="273239"/>
                </a:solidFill>
                <a:highlight>
                  <a:srgbClr val="FFFFFF"/>
                </a:highlight>
                <a:latin typeface="Nunito"/>
                <a:ea typeface="Nunito"/>
                <a:cs typeface="Nunito"/>
                <a:sym typeface="Nunito"/>
              </a:rPr>
              <a:t> by multiplying them with the learning rate η which ranges from 0 to 1. This prevents overfitting by ensuring each tree has a smaller impact on the final model.</a:t>
            </a:r>
            <a:endParaRPr sz="3000">
              <a:solidFill>
                <a:srgbClr val="273239"/>
              </a:solidFill>
              <a:highlight>
                <a:srgbClr val="FFFFFF"/>
              </a:highlight>
              <a:latin typeface="Nunito"/>
              <a:ea typeface="Nunito"/>
              <a:cs typeface="Nunito"/>
              <a:sym typeface="Nunito"/>
            </a:endParaRPr>
          </a:p>
          <a:p>
            <a:pPr indent="0" lvl="0" marL="0" rtl="0" algn="l">
              <a:lnSpc>
                <a:spcPct val="115000"/>
              </a:lnSpc>
              <a:spcBef>
                <a:spcPts val="800"/>
              </a:spcBef>
              <a:spcAft>
                <a:spcPts val="0"/>
              </a:spcAft>
              <a:buNone/>
            </a:pPr>
            <a:r>
              <a:rPr lang="en-US" sz="3000">
                <a:solidFill>
                  <a:srgbClr val="273239"/>
                </a:solidFill>
                <a:highlight>
                  <a:srgbClr val="FFFFFF"/>
                </a:highlight>
                <a:latin typeface="Nunito"/>
                <a:ea typeface="Nunito"/>
                <a:cs typeface="Nunito"/>
                <a:sym typeface="Nunito"/>
              </a:rPr>
              <a:t>Once all trees are trained predictions are made by summing the contributions of all the trees.</a:t>
            </a:r>
            <a:endParaRPr sz="3000">
              <a:solidFill>
                <a:srgbClr val="273239"/>
              </a:solidFill>
              <a:highlight>
                <a:srgbClr val="FFFFFF"/>
              </a:highlight>
              <a:latin typeface="Nunito"/>
              <a:ea typeface="Nunito"/>
              <a:cs typeface="Nunito"/>
              <a:sym typeface="Nunito"/>
            </a:endParaRPr>
          </a:p>
          <a:p>
            <a:pPr indent="0" lvl="0" marL="25400" marR="25400" rtl="0" algn="l">
              <a:lnSpc>
                <a:spcPct val="120000"/>
              </a:lnSpc>
              <a:spcBef>
                <a:spcPts val="800"/>
              </a:spcBef>
              <a:spcAft>
                <a:spcPts val="800"/>
              </a:spcAft>
              <a:buNone/>
            </a:pPr>
            <a:r>
              <a:t/>
            </a:r>
            <a:endParaRPr sz="3000">
              <a:solidFill>
                <a:srgbClr val="273239"/>
              </a:solidFill>
              <a:highlight>
                <a:srgbClr val="FFFFFF"/>
              </a:highlight>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44"/>
          <p:cNvSpPr txBox="1"/>
          <p:nvPr/>
        </p:nvSpPr>
        <p:spPr>
          <a:xfrm>
            <a:off x="1524000" y="1347937"/>
            <a:ext cx="10476133"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SUMMING UP</a:t>
            </a:r>
            <a:endParaRPr/>
          </a:p>
        </p:txBody>
      </p:sp>
      <p:sp>
        <p:nvSpPr>
          <p:cNvPr id="478" name="Google Shape;478;p44"/>
          <p:cNvSpPr/>
          <p:nvPr/>
        </p:nvSpPr>
        <p:spPr>
          <a:xfrm>
            <a:off x="3272591" y="2654034"/>
            <a:ext cx="12397220" cy="6604236"/>
          </a:xfrm>
          <a:custGeom>
            <a:rect b="b" l="l" r="r" t="t"/>
            <a:pathLst>
              <a:path extrusionOk="0" h="7988944" w="14996540">
                <a:moveTo>
                  <a:pt x="0" y="0"/>
                </a:moveTo>
                <a:lnTo>
                  <a:pt x="14996540" y="0"/>
                </a:lnTo>
                <a:lnTo>
                  <a:pt x="14996540" y="7988944"/>
                </a:lnTo>
                <a:lnTo>
                  <a:pt x="0" y="7988944"/>
                </a:lnTo>
                <a:lnTo>
                  <a:pt x="0" y="0"/>
                </a:lnTo>
                <a:close/>
              </a:path>
            </a:pathLst>
          </a:custGeom>
          <a:blipFill rotWithShape="1">
            <a:blip r:embed="rId4">
              <a:alphaModFix/>
            </a:blip>
            <a:stretch>
              <a:fillRect b="0" l="-742" r="-7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44"/>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45"/>
          <p:cNvSpPr/>
          <p:nvPr/>
        </p:nvSpPr>
        <p:spPr>
          <a:xfrm>
            <a:off x="8715375" y="0"/>
            <a:ext cx="9572625" cy="10287000"/>
          </a:xfrm>
          <a:custGeom>
            <a:rect b="b" l="l" r="r" t="t"/>
            <a:pathLst>
              <a:path extrusionOk="0" h="10287000" w="9572625">
                <a:moveTo>
                  <a:pt x="0" y="0"/>
                </a:moveTo>
                <a:lnTo>
                  <a:pt x="9572625" y="0"/>
                </a:lnTo>
                <a:lnTo>
                  <a:pt x="9572625" y="10287000"/>
                </a:lnTo>
                <a:lnTo>
                  <a:pt x="0" y="10287000"/>
                </a:lnTo>
                <a:lnTo>
                  <a:pt x="0" y="0"/>
                </a:lnTo>
                <a:close/>
              </a:path>
            </a:pathLst>
          </a:custGeom>
          <a:blipFill rotWithShape="1">
            <a:blip r:embed="rId4">
              <a:alphaModFix/>
            </a:blip>
            <a:stretch>
              <a:fillRect b="0" l="-7461"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45"/>
          <p:cNvSpPr/>
          <p:nvPr/>
        </p:nvSpPr>
        <p:spPr>
          <a:xfrm>
            <a:off x="8715375" y="0"/>
            <a:ext cx="12352120" cy="10287000"/>
          </a:xfrm>
          <a:custGeom>
            <a:rect b="b" l="l" r="r" t="t"/>
            <a:pathLst>
              <a:path extrusionOk="0" h="10287000" w="12352120">
                <a:moveTo>
                  <a:pt x="0" y="0"/>
                </a:moveTo>
                <a:lnTo>
                  <a:pt x="12352120" y="0"/>
                </a:lnTo>
                <a:lnTo>
                  <a:pt x="12352120" y="10287000"/>
                </a:lnTo>
                <a:lnTo>
                  <a:pt x="0" y="10287000"/>
                </a:lnTo>
                <a:lnTo>
                  <a:pt x="0" y="0"/>
                </a:lnTo>
                <a:close/>
              </a:path>
            </a:pathLst>
          </a:custGeom>
          <a:blipFill rotWithShape="1">
            <a:blip r:embed="rId5">
              <a:alphaModFix/>
            </a:blip>
            <a:stretch>
              <a:fillRect b="0" l="-12500" r="-1250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45"/>
          <p:cNvSpPr txBox="1"/>
          <p:nvPr/>
        </p:nvSpPr>
        <p:spPr>
          <a:xfrm>
            <a:off x="1524000" y="1800995"/>
            <a:ext cx="7620000" cy="2082165"/>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8000">
                <a:solidFill>
                  <a:srgbClr val="424242"/>
                </a:solidFill>
                <a:latin typeface="Poppins"/>
                <a:ea typeface="Poppins"/>
                <a:cs typeface="Poppins"/>
                <a:sym typeface="Poppins"/>
              </a:rPr>
              <a:t>ANY QUESTIONS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8"/>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VOTING CLASSIFIERS</a:t>
            </a:r>
            <a:endParaRPr/>
          </a:p>
        </p:txBody>
      </p:sp>
      <p:sp>
        <p:nvSpPr>
          <p:cNvPr id="132" name="Google Shape;132;p8"/>
          <p:cNvSpPr txBox="1"/>
          <p:nvPr/>
        </p:nvSpPr>
        <p:spPr>
          <a:xfrm>
            <a:off x="1511643" y="2433373"/>
            <a:ext cx="15499563" cy="10553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Train individually the algorithms that we have seen so far and then take a vote of the answers!</a:t>
            </a:r>
            <a:endParaRPr/>
          </a:p>
        </p:txBody>
      </p:sp>
      <p:sp>
        <p:nvSpPr>
          <p:cNvPr id="133" name="Google Shape;133;p8"/>
          <p:cNvSpPr/>
          <p:nvPr/>
        </p:nvSpPr>
        <p:spPr>
          <a:xfrm>
            <a:off x="0" y="4051442"/>
            <a:ext cx="18977162" cy="6235558"/>
          </a:xfrm>
          <a:custGeom>
            <a:rect b="b" l="l" r="r" t="t"/>
            <a:pathLst>
              <a:path extrusionOk="0" h="8314077" w="25302882">
                <a:moveTo>
                  <a:pt x="0" y="0"/>
                </a:moveTo>
                <a:lnTo>
                  <a:pt x="25302882" y="0"/>
                </a:lnTo>
                <a:lnTo>
                  <a:pt x="25302882" y="8314077"/>
                </a:lnTo>
                <a:lnTo>
                  <a:pt x="0" y="8314077"/>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8"/>
          <p:cNvSpPr txBox="1"/>
          <p:nvPr/>
        </p:nvSpPr>
        <p:spPr>
          <a:xfrm>
            <a:off x="1220716" y="6106136"/>
            <a:ext cx="5703504" cy="31508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Once you receive a new instance (data point) you can then pass it through all the algorithms and perform a majority vote of the answer (classification problem)</a:t>
            </a:r>
            <a:endParaRPr/>
          </a:p>
        </p:txBody>
      </p:sp>
      <p:sp>
        <p:nvSpPr>
          <p:cNvPr id="135" name="Google Shape;135;p8"/>
          <p:cNvSpPr/>
          <p:nvPr/>
        </p:nvSpPr>
        <p:spPr>
          <a:xfrm>
            <a:off x="8278141" y="4594831"/>
            <a:ext cx="9463951" cy="5148760"/>
          </a:xfrm>
          <a:custGeom>
            <a:rect b="b" l="l" r="r" t="t"/>
            <a:pathLst>
              <a:path extrusionOk="0" h="7642098" w="14046963">
                <a:moveTo>
                  <a:pt x="0" y="0"/>
                </a:moveTo>
                <a:lnTo>
                  <a:pt x="14046963" y="0"/>
                </a:lnTo>
                <a:lnTo>
                  <a:pt x="14046963" y="7642098"/>
                </a:lnTo>
                <a:lnTo>
                  <a:pt x="0" y="764209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8"/>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9"/>
          <p:cNvSpPr/>
          <p:nvPr/>
        </p:nvSpPr>
        <p:spPr>
          <a:xfrm>
            <a:off x="0" y="6598058"/>
            <a:ext cx="18288000" cy="4682010"/>
          </a:xfrm>
          <a:custGeom>
            <a:rect b="b" l="l" r="r" t="t"/>
            <a:pathLst>
              <a:path extrusionOk="0" h="725366" w="2833290">
                <a:moveTo>
                  <a:pt x="0" y="0"/>
                </a:moveTo>
                <a:lnTo>
                  <a:pt x="2833290" y="0"/>
                </a:lnTo>
                <a:lnTo>
                  <a:pt x="2833290" y="725366"/>
                </a:lnTo>
                <a:lnTo>
                  <a:pt x="0" y="725366"/>
                </a:lnTo>
                <a:close/>
              </a:path>
            </a:pathLst>
          </a:custGeom>
          <a:blipFill rotWithShape="1">
            <a:blip r:embed="rId4">
              <a:alphaModFix/>
            </a:blip>
            <a:stretch>
              <a:fillRect b="-80113" l="0" r="0" t="-8011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9"/>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STACKING</a:t>
            </a:r>
            <a:endParaRPr/>
          </a:p>
        </p:txBody>
      </p:sp>
      <p:sp>
        <p:nvSpPr>
          <p:cNvPr id="148" name="Google Shape;148;p9"/>
          <p:cNvSpPr txBox="1"/>
          <p:nvPr/>
        </p:nvSpPr>
        <p:spPr>
          <a:xfrm>
            <a:off x="1559011" y="2440499"/>
            <a:ext cx="15499500" cy="42852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Why can't we take this one step further and have our ensemble of weak classifiers and then have one final algorithm that "learns" the best way to perform the final decision? </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This is an alternative to using a naive majority vote or average</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Let's train a model to perform this aggregation</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p:txBody>
      </p:sp>
      <p:sp>
        <p:nvSpPr>
          <p:cNvPr id="149" name="Google Shape;149;p9"/>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0"/>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STACKING</a:t>
            </a:r>
            <a:endParaRPr/>
          </a:p>
        </p:txBody>
      </p:sp>
      <p:sp>
        <p:nvSpPr>
          <p:cNvPr id="160" name="Google Shape;160;p10"/>
          <p:cNvSpPr/>
          <p:nvPr/>
        </p:nvSpPr>
        <p:spPr>
          <a:xfrm>
            <a:off x="-344621" y="2747323"/>
            <a:ext cx="18977162" cy="7539677"/>
          </a:xfrm>
          <a:custGeom>
            <a:rect b="b" l="l" r="r" t="t"/>
            <a:pathLst>
              <a:path extrusionOk="0" h="10052903" w="25302882">
                <a:moveTo>
                  <a:pt x="0" y="0"/>
                </a:moveTo>
                <a:lnTo>
                  <a:pt x="25302882" y="0"/>
                </a:lnTo>
                <a:lnTo>
                  <a:pt x="25302882" y="10052903"/>
                </a:lnTo>
                <a:lnTo>
                  <a:pt x="0" y="10052903"/>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0"/>
          <p:cNvSpPr txBox="1"/>
          <p:nvPr/>
        </p:nvSpPr>
        <p:spPr>
          <a:xfrm>
            <a:off x="1524000" y="3152929"/>
            <a:ext cx="6431400" cy="67242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2700">
                <a:solidFill>
                  <a:srgbClr val="212121"/>
                </a:solidFill>
                <a:latin typeface="Poppins"/>
                <a:ea typeface="Poppins"/>
                <a:cs typeface="Poppins"/>
                <a:sym typeface="Poppins"/>
              </a:rPr>
              <a:t>Why can't we take this one step further and have our ensemble of weak classifiers and then have one final algorithm that "learns" the best way to perform the final decision? </a:t>
            </a:r>
            <a:endParaRPr sz="1100"/>
          </a:p>
          <a:p>
            <a:pPr indent="0" lvl="0" marL="0" marR="0" rtl="0" algn="l">
              <a:lnSpc>
                <a:spcPct val="138000"/>
              </a:lnSpc>
              <a:spcBef>
                <a:spcPts val="0"/>
              </a:spcBef>
              <a:spcAft>
                <a:spcPts val="0"/>
              </a:spcAft>
              <a:buNone/>
            </a:pPr>
            <a:r>
              <a:t/>
            </a:r>
            <a:endParaRPr b="1" sz="2700">
              <a:solidFill>
                <a:srgbClr val="212121"/>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2700">
                <a:solidFill>
                  <a:srgbClr val="212121"/>
                </a:solidFill>
                <a:latin typeface="Poppins"/>
                <a:ea typeface="Poppins"/>
                <a:cs typeface="Poppins"/>
                <a:sym typeface="Poppins"/>
              </a:rPr>
              <a:t>This is an alternative to using a naive majority vote or average</a:t>
            </a:r>
            <a:endParaRPr sz="1100"/>
          </a:p>
          <a:p>
            <a:pPr indent="0" lvl="0" marL="0" marR="0" rtl="0" algn="l">
              <a:lnSpc>
                <a:spcPct val="138000"/>
              </a:lnSpc>
              <a:spcBef>
                <a:spcPts val="0"/>
              </a:spcBef>
              <a:spcAft>
                <a:spcPts val="0"/>
              </a:spcAft>
              <a:buNone/>
            </a:pPr>
            <a:r>
              <a:t/>
            </a:r>
            <a:endParaRPr b="1" sz="2700">
              <a:solidFill>
                <a:srgbClr val="212121"/>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2700">
                <a:solidFill>
                  <a:srgbClr val="212121"/>
                </a:solidFill>
                <a:latin typeface="Poppins"/>
                <a:ea typeface="Poppins"/>
                <a:cs typeface="Poppins"/>
                <a:sym typeface="Poppins"/>
              </a:rPr>
              <a:t>Let's train a model to perform this aggregation</a:t>
            </a:r>
            <a:endParaRPr sz="1100"/>
          </a:p>
          <a:p>
            <a:pPr indent="0" lvl="0" marL="0" marR="0" rtl="0" algn="l">
              <a:lnSpc>
                <a:spcPct val="138000"/>
              </a:lnSpc>
              <a:spcBef>
                <a:spcPts val="0"/>
              </a:spcBef>
              <a:spcAft>
                <a:spcPts val="0"/>
              </a:spcAft>
              <a:buNone/>
            </a:pPr>
            <a:r>
              <a:t/>
            </a:r>
            <a:endParaRPr b="1" sz="2700">
              <a:solidFill>
                <a:srgbClr val="212121"/>
              </a:solidFill>
              <a:latin typeface="Poppins"/>
              <a:ea typeface="Poppins"/>
              <a:cs typeface="Poppins"/>
              <a:sym typeface="Poppins"/>
            </a:endParaRPr>
          </a:p>
        </p:txBody>
      </p:sp>
      <p:sp>
        <p:nvSpPr>
          <p:cNvPr id="162" name="Google Shape;162;p10"/>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pic>
        <p:nvPicPr>
          <p:cNvPr id="163" name="Google Shape;163;p10" title="Stacking.png"/>
          <p:cNvPicPr preferRelativeResize="0"/>
          <p:nvPr/>
        </p:nvPicPr>
        <p:blipFill>
          <a:blip r:embed="rId4">
            <a:alphaModFix/>
          </a:blip>
          <a:stretch>
            <a:fillRect/>
          </a:stretch>
        </p:blipFill>
        <p:spPr>
          <a:xfrm>
            <a:off x="8219050" y="529100"/>
            <a:ext cx="9753600" cy="922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1"/>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STACKING</a:t>
            </a:r>
            <a:endParaRPr/>
          </a:p>
        </p:txBody>
      </p:sp>
      <p:sp>
        <p:nvSpPr>
          <p:cNvPr id="174" name="Google Shape;174;p11"/>
          <p:cNvSpPr txBox="1"/>
          <p:nvPr/>
        </p:nvSpPr>
        <p:spPr>
          <a:xfrm>
            <a:off x="1524000" y="2742638"/>
            <a:ext cx="15499563" cy="53149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In practice this is done in two steps:</a:t>
            </a:r>
            <a:endParaRPr/>
          </a:p>
        </p:txBody>
      </p:sp>
      <p:sp>
        <p:nvSpPr>
          <p:cNvPr id="175" name="Google Shape;175;p11"/>
          <p:cNvSpPr/>
          <p:nvPr/>
        </p:nvSpPr>
        <p:spPr>
          <a:xfrm>
            <a:off x="0" y="4051442"/>
            <a:ext cx="18977162" cy="6235558"/>
          </a:xfrm>
          <a:custGeom>
            <a:rect b="b" l="l" r="r" t="t"/>
            <a:pathLst>
              <a:path extrusionOk="0" h="8314077" w="25302882">
                <a:moveTo>
                  <a:pt x="0" y="0"/>
                </a:moveTo>
                <a:lnTo>
                  <a:pt x="25302882" y="0"/>
                </a:lnTo>
                <a:lnTo>
                  <a:pt x="25302882" y="8314077"/>
                </a:lnTo>
                <a:lnTo>
                  <a:pt x="0" y="8314077"/>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1"/>
          <p:cNvSpPr txBox="1"/>
          <p:nvPr/>
        </p:nvSpPr>
        <p:spPr>
          <a:xfrm>
            <a:off x="12647617" y="4870667"/>
            <a:ext cx="4611683" cy="419862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From your training dataset, leave out a subset to then be used to train the blending algorithm.</a:t>
            </a:r>
            <a:endParaRPr/>
          </a:p>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Perform your usual training</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p:txBody>
      </p:sp>
      <p:sp>
        <p:nvSpPr>
          <p:cNvPr id="177" name="Google Shape;177;p11"/>
          <p:cNvSpPr/>
          <p:nvPr/>
        </p:nvSpPr>
        <p:spPr>
          <a:xfrm>
            <a:off x="1524000" y="4757854"/>
            <a:ext cx="10531411" cy="4500467"/>
          </a:xfrm>
          <a:custGeom>
            <a:rect b="b" l="l" r="r" t="t"/>
            <a:pathLst>
              <a:path extrusionOk="0" h="6000623" w="14041882">
                <a:moveTo>
                  <a:pt x="0" y="0"/>
                </a:moveTo>
                <a:lnTo>
                  <a:pt x="14041882" y="0"/>
                </a:lnTo>
                <a:lnTo>
                  <a:pt x="14041882" y="6000623"/>
                </a:lnTo>
                <a:lnTo>
                  <a:pt x="0" y="600062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1"/>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2"/>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STACKING</a:t>
            </a:r>
            <a:endParaRPr/>
          </a:p>
        </p:txBody>
      </p:sp>
      <p:sp>
        <p:nvSpPr>
          <p:cNvPr id="189" name="Google Shape;189;p12"/>
          <p:cNvSpPr txBox="1"/>
          <p:nvPr/>
        </p:nvSpPr>
        <p:spPr>
          <a:xfrm>
            <a:off x="1524000" y="2742638"/>
            <a:ext cx="15499563" cy="53149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In practice this is done in two steps:</a:t>
            </a:r>
            <a:endParaRPr/>
          </a:p>
        </p:txBody>
      </p:sp>
      <p:sp>
        <p:nvSpPr>
          <p:cNvPr id="190" name="Google Shape;190;p12"/>
          <p:cNvSpPr/>
          <p:nvPr/>
        </p:nvSpPr>
        <p:spPr>
          <a:xfrm>
            <a:off x="0" y="3626845"/>
            <a:ext cx="18977162" cy="6660156"/>
          </a:xfrm>
          <a:custGeom>
            <a:rect b="b" l="l" r="r" t="t"/>
            <a:pathLst>
              <a:path extrusionOk="0" h="8880207" w="25302882">
                <a:moveTo>
                  <a:pt x="0" y="0"/>
                </a:moveTo>
                <a:lnTo>
                  <a:pt x="25302882" y="0"/>
                </a:lnTo>
                <a:lnTo>
                  <a:pt x="25302882" y="8880207"/>
                </a:lnTo>
                <a:lnTo>
                  <a:pt x="0" y="8880207"/>
                </a:lnTo>
                <a:close/>
              </a:path>
            </a:pathLst>
          </a:custGeom>
          <a:solidFill>
            <a:srgbClr val="EEEEE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2"/>
          <p:cNvSpPr txBox="1"/>
          <p:nvPr/>
        </p:nvSpPr>
        <p:spPr>
          <a:xfrm>
            <a:off x="11121099" y="4089899"/>
            <a:ext cx="6370800" cy="61971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Use the second subset that the trained weak predictors have never seen before to make them make predictions.</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a:p>
            <a:pPr indent="0" lvl="0" marL="0" marR="0" rtl="0" algn="l">
              <a:lnSpc>
                <a:spcPct val="138000"/>
              </a:lnSpc>
              <a:spcBef>
                <a:spcPts val="0"/>
              </a:spcBef>
              <a:spcAft>
                <a:spcPts val="0"/>
              </a:spcAft>
              <a:buNone/>
            </a:pPr>
            <a:r>
              <a:rPr b="1" lang="en-US" sz="3000">
                <a:solidFill>
                  <a:srgbClr val="212121"/>
                </a:solidFill>
                <a:latin typeface="Poppins"/>
                <a:ea typeface="Poppins"/>
                <a:cs typeface="Poppins"/>
                <a:sym typeface="Poppins"/>
              </a:rPr>
              <a:t>Finally with these predictions a final </a:t>
            </a:r>
            <a:r>
              <a:rPr b="1" lang="en-US" sz="3000">
                <a:solidFill>
                  <a:srgbClr val="212121"/>
                </a:solidFill>
                <a:latin typeface="Poppins"/>
                <a:ea typeface="Poppins"/>
                <a:cs typeface="Poppins"/>
                <a:sym typeface="Poppins"/>
              </a:rPr>
              <a:t>blending</a:t>
            </a:r>
            <a:r>
              <a:rPr b="1" lang="en-US" sz="3000">
                <a:solidFill>
                  <a:srgbClr val="212121"/>
                </a:solidFill>
                <a:latin typeface="Poppins"/>
                <a:ea typeface="Poppins"/>
                <a:cs typeface="Poppins"/>
                <a:sym typeface="Poppins"/>
              </a:rPr>
              <a:t> algorithm will be trained to find the best way to combine the predictions</a:t>
            </a:r>
            <a:endParaRPr/>
          </a:p>
          <a:p>
            <a:pPr indent="0" lvl="0" marL="0" marR="0" rtl="0" algn="l">
              <a:lnSpc>
                <a:spcPct val="138000"/>
              </a:lnSpc>
              <a:spcBef>
                <a:spcPts val="0"/>
              </a:spcBef>
              <a:spcAft>
                <a:spcPts val="0"/>
              </a:spcAft>
              <a:buNone/>
            </a:pPr>
            <a:r>
              <a:t/>
            </a:r>
            <a:endParaRPr b="1" sz="3000">
              <a:solidFill>
                <a:srgbClr val="212121"/>
              </a:solidFill>
              <a:latin typeface="Poppins"/>
              <a:ea typeface="Poppins"/>
              <a:cs typeface="Poppins"/>
              <a:sym typeface="Poppins"/>
            </a:endParaRPr>
          </a:p>
        </p:txBody>
      </p:sp>
      <p:sp>
        <p:nvSpPr>
          <p:cNvPr id="192" name="Google Shape;192;p12"/>
          <p:cNvSpPr/>
          <p:nvPr/>
        </p:nvSpPr>
        <p:spPr>
          <a:xfrm>
            <a:off x="585068" y="3901532"/>
            <a:ext cx="9903809" cy="6215539"/>
          </a:xfrm>
          <a:custGeom>
            <a:rect b="b" l="l" r="r" t="t"/>
            <a:pathLst>
              <a:path extrusionOk="0" h="8287385" w="13205079">
                <a:moveTo>
                  <a:pt x="0" y="0"/>
                </a:moveTo>
                <a:lnTo>
                  <a:pt x="13205079" y="0"/>
                </a:lnTo>
                <a:lnTo>
                  <a:pt x="13205079" y="8287385"/>
                </a:lnTo>
                <a:lnTo>
                  <a:pt x="0" y="82873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2"/>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3"/>
          <p:cNvSpPr/>
          <p:nvPr/>
        </p:nvSpPr>
        <p:spPr>
          <a:xfrm>
            <a:off x="0" y="7728585"/>
            <a:ext cx="18288000" cy="4315709"/>
          </a:xfrm>
          <a:custGeom>
            <a:rect b="b" l="l" r="r" t="t"/>
            <a:pathLst>
              <a:path extrusionOk="0" h="668616" w="2833290">
                <a:moveTo>
                  <a:pt x="0" y="0"/>
                </a:moveTo>
                <a:lnTo>
                  <a:pt x="2833290" y="0"/>
                </a:lnTo>
                <a:lnTo>
                  <a:pt x="2833290" y="668616"/>
                </a:lnTo>
                <a:lnTo>
                  <a:pt x="0" y="668616"/>
                </a:lnTo>
                <a:close/>
              </a:path>
            </a:pathLst>
          </a:custGeom>
          <a:blipFill rotWithShape="1">
            <a:blip r:embed="rId4">
              <a:alphaModFix/>
            </a:blip>
            <a:stretch>
              <a:fillRect b="-1716" l="0" r="0" t="-13664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3"/>
          <p:cNvSpPr txBox="1"/>
          <p:nvPr/>
        </p:nvSpPr>
        <p:spPr>
          <a:xfrm>
            <a:off x="1524000" y="1347937"/>
            <a:ext cx="15967902" cy="792869"/>
          </a:xfrm>
          <a:prstGeom prst="rect">
            <a:avLst/>
          </a:prstGeom>
          <a:noFill/>
          <a:ln>
            <a:noFill/>
          </a:ln>
        </p:spPr>
        <p:txBody>
          <a:bodyPr anchorCtr="0" anchor="t" bIns="0" lIns="0" spcFirstLastPara="1" rIns="0" wrap="square" tIns="0">
            <a:spAutoFit/>
          </a:bodyPr>
          <a:lstStyle/>
          <a:p>
            <a:pPr indent="0" lvl="0" marL="0" marR="0" rtl="0" algn="l">
              <a:lnSpc>
                <a:spcPct val="96000"/>
              </a:lnSpc>
              <a:spcBef>
                <a:spcPts val="0"/>
              </a:spcBef>
              <a:spcAft>
                <a:spcPts val="0"/>
              </a:spcAft>
              <a:buNone/>
            </a:pPr>
            <a:r>
              <a:rPr lang="en-US" sz="5700">
                <a:solidFill>
                  <a:srgbClr val="434343"/>
                </a:solidFill>
                <a:latin typeface="Poppins"/>
                <a:ea typeface="Poppins"/>
                <a:cs typeface="Poppins"/>
                <a:sym typeface="Poppins"/>
              </a:rPr>
              <a:t>VOTING CLASSIFIERS</a:t>
            </a:r>
            <a:endParaRPr/>
          </a:p>
        </p:txBody>
      </p:sp>
      <p:sp>
        <p:nvSpPr>
          <p:cNvPr id="205" name="Google Shape;205;p13"/>
          <p:cNvSpPr txBox="1"/>
          <p:nvPr/>
        </p:nvSpPr>
        <p:spPr>
          <a:xfrm>
            <a:off x="1524000" y="2482215"/>
            <a:ext cx="15499500" cy="49224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when can this go wrong?</a:t>
            </a:r>
            <a:endParaRPr/>
          </a:p>
          <a:p>
            <a:pPr indent="0" lvl="0" marL="0" marR="0" rtl="0" algn="l">
              <a:lnSpc>
                <a:spcPct val="138000"/>
              </a:lnSpc>
              <a:spcBef>
                <a:spcPts val="0"/>
              </a:spcBef>
              <a:spcAft>
                <a:spcPts val="0"/>
              </a:spcAft>
              <a:buNone/>
            </a:pPr>
            <a:r>
              <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Well, this is a great voting system if all algorithms are </a:t>
            </a:r>
            <a:r>
              <a:rPr lang="en-US" sz="3000">
                <a:solidFill>
                  <a:srgbClr val="2DC5FA"/>
                </a:solidFill>
                <a:latin typeface="Poppins"/>
                <a:ea typeface="Poppins"/>
                <a:cs typeface="Poppins"/>
                <a:sym typeface="Poppins"/>
              </a:rPr>
              <a:t>truly independent of each other</a:t>
            </a:r>
            <a:r>
              <a:rPr lang="en-US" sz="3000">
                <a:solidFill>
                  <a:srgbClr val="1B1918"/>
                </a:solidFill>
                <a:latin typeface="Poppins"/>
                <a:ea typeface="Poppins"/>
                <a:cs typeface="Poppins"/>
                <a:sym typeface="Poppins"/>
              </a:rPr>
              <a:t> and will not tend to overfit in the same way or have the same weaknesses.</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If they are not independent, you are simply giving more weight to inaccurate predictions.</a:t>
            </a:r>
            <a:endParaRPr sz="3000">
              <a:solidFill>
                <a:srgbClr val="1B1918"/>
              </a:solidFill>
              <a:latin typeface="Poppins"/>
              <a:ea typeface="Poppins"/>
              <a:cs typeface="Poppins"/>
              <a:sym typeface="Poppins"/>
            </a:endParaRPr>
          </a:p>
          <a:p>
            <a:pPr indent="0" lvl="0" marL="0" marR="0" rtl="0" algn="l">
              <a:lnSpc>
                <a:spcPct val="138000"/>
              </a:lnSpc>
              <a:spcBef>
                <a:spcPts val="0"/>
              </a:spcBef>
              <a:spcAft>
                <a:spcPts val="0"/>
              </a:spcAft>
              <a:buNone/>
            </a:pPr>
            <a:r>
              <a:rPr lang="en-US" sz="3000">
                <a:solidFill>
                  <a:srgbClr val="1B1918"/>
                </a:solidFill>
                <a:latin typeface="Poppins"/>
                <a:ea typeface="Poppins"/>
                <a:cs typeface="Poppins"/>
                <a:sym typeface="Poppins"/>
              </a:rPr>
              <a:t>hence the importance of having </a:t>
            </a:r>
            <a:r>
              <a:rPr lang="en-US" sz="3000">
                <a:solidFill>
                  <a:srgbClr val="2DC5FA"/>
                </a:solidFill>
                <a:latin typeface="Poppins"/>
                <a:ea typeface="Poppins"/>
                <a:cs typeface="Poppins"/>
                <a:sym typeface="Poppins"/>
              </a:rPr>
              <a:t>diverse classifiers</a:t>
            </a:r>
            <a:endParaRPr/>
          </a:p>
          <a:p>
            <a:pPr indent="0" lvl="0" marL="0" marR="0" rtl="0" algn="l">
              <a:lnSpc>
                <a:spcPct val="138000"/>
              </a:lnSpc>
              <a:spcBef>
                <a:spcPts val="0"/>
              </a:spcBef>
              <a:spcAft>
                <a:spcPts val="0"/>
              </a:spcAft>
              <a:buNone/>
            </a:pPr>
            <a:r>
              <a:t/>
            </a:r>
            <a:endParaRPr sz="3000">
              <a:solidFill>
                <a:srgbClr val="2DC5FA"/>
              </a:solidFill>
              <a:latin typeface="Poppins"/>
              <a:ea typeface="Poppins"/>
              <a:cs typeface="Poppins"/>
              <a:sym typeface="Poppins"/>
            </a:endParaRPr>
          </a:p>
        </p:txBody>
      </p:sp>
      <p:sp>
        <p:nvSpPr>
          <p:cNvPr id="206" name="Google Shape;206;p13"/>
          <p:cNvSpPr txBox="1"/>
          <p:nvPr/>
        </p:nvSpPr>
        <p:spPr>
          <a:xfrm>
            <a:off x="6720907" y="9761287"/>
            <a:ext cx="11251751"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lang="en-US" sz="1800">
                <a:solidFill>
                  <a:srgbClr val="2DC5FA"/>
                </a:solidFill>
                <a:latin typeface="Quicksand"/>
                <a:ea typeface="Quicksand"/>
                <a:cs typeface="Quicksand"/>
                <a:sym typeface="Quicksand"/>
              </a:rPr>
              <a:t>Data Squad | Ensemble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